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22" r:id="rId2"/>
    <p:sldId id="256" r:id="rId3"/>
    <p:sldId id="325" r:id="rId4"/>
    <p:sldId id="277" r:id="rId5"/>
    <p:sldId id="276" r:id="rId6"/>
    <p:sldId id="278" r:id="rId7"/>
    <p:sldId id="324" r:id="rId8"/>
    <p:sldId id="326" r:id="rId9"/>
    <p:sldId id="279" r:id="rId10"/>
    <p:sldId id="280" r:id="rId11"/>
    <p:sldId id="281" r:id="rId12"/>
    <p:sldId id="263" r:id="rId13"/>
    <p:sldId id="282" r:id="rId14"/>
    <p:sldId id="283" r:id="rId15"/>
    <p:sldId id="334" r:id="rId16"/>
    <p:sldId id="284" r:id="rId17"/>
    <p:sldId id="257" r:id="rId18"/>
    <p:sldId id="264" r:id="rId19"/>
    <p:sldId id="285" r:id="rId20"/>
    <p:sldId id="286" r:id="rId21"/>
    <p:sldId id="327" r:id="rId22"/>
    <p:sldId id="265" r:id="rId23"/>
    <p:sldId id="289" r:id="rId24"/>
    <p:sldId id="288" r:id="rId25"/>
    <p:sldId id="290" r:id="rId26"/>
    <p:sldId id="266" r:id="rId27"/>
    <p:sldId id="291" r:id="rId28"/>
    <p:sldId id="292" r:id="rId29"/>
    <p:sldId id="259" r:id="rId30"/>
    <p:sldId id="270" r:id="rId31"/>
    <p:sldId id="304" r:id="rId32"/>
    <p:sldId id="271" r:id="rId33"/>
    <p:sldId id="307" r:id="rId34"/>
    <p:sldId id="308" r:id="rId35"/>
    <p:sldId id="306" r:id="rId36"/>
    <p:sldId id="272" r:id="rId37"/>
    <p:sldId id="309" r:id="rId38"/>
    <p:sldId id="310" r:id="rId39"/>
    <p:sldId id="311" r:id="rId40"/>
    <p:sldId id="260" r:id="rId41"/>
    <p:sldId id="273" r:id="rId42"/>
    <p:sldId id="312" r:id="rId43"/>
    <p:sldId id="313" r:id="rId44"/>
    <p:sldId id="314" r:id="rId45"/>
    <p:sldId id="275" r:id="rId46"/>
    <p:sldId id="318" r:id="rId47"/>
    <p:sldId id="319" r:id="rId48"/>
    <p:sldId id="320" r:id="rId49"/>
    <p:sldId id="274" r:id="rId50"/>
    <p:sldId id="315" r:id="rId51"/>
    <p:sldId id="317" r:id="rId52"/>
    <p:sldId id="321" r:id="rId5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8EE8"/>
    <a:srgbClr val="F0F0F0"/>
    <a:srgbClr val="EB9953"/>
    <a:srgbClr val="B0B209"/>
    <a:srgbClr val="0EFF64"/>
    <a:srgbClr val="414482"/>
    <a:srgbClr val="810ED5"/>
    <a:srgbClr val="810EFF"/>
    <a:srgbClr val="FF1F19"/>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78846" autoAdjust="0"/>
  </p:normalViewPr>
  <p:slideViewPr>
    <p:cSldViewPr snapToGrid="0">
      <p:cViewPr varScale="1">
        <p:scale>
          <a:sx n="83" d="100"/>
          <a:sy n="83" d="100"/>
        </p:scale>
        <p:origin x="912" y="200"/>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304938E-68A4-4722-86EE-83E899686B7D}" type="datetimeFigureOut">
              <a:rPr lang="nl-BE" smtClean="0"/>
              <a:t>18/09/16</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38858A-368F-4006-9E9E-ACB53159C7A6}" type="slidenum">
              <a:rPr lang="nl-BE" smtClean="0"/>
              <a:t>‹#›</a:t>
            </a:fld>
            <a:endParaRPr lang="nl-BE"/>
          </a:p>
        </p:txBody>
      </p:sp>
    </p:spTree>
    <p:extLst>
      <p:ext uri="{BB962C8B-B14F-4D97-AF65-F5344CB8AC3E}">
        <p14:creationId xmlns:p14="http://schemas.microsoft.com/office/powerpoint/2010/main" val="3589291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B4848AA-2A72-42F1-89DD-0F13247FAA8B}" type="datetimeFigureOut">
              <a:rPr lang="nl-BE" smtClean="0"/>
              <a:t>18/09/16</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892DD-6D9C-4B9F-A347-C24B49E9315E}" type="slidenum">
              <a:rPr lang="nl-BE" smtClean="0"/>
              <a:t>‹#›</a:t>
            </a:fld>
            <a:endParaRPr lang="nl-BE"/>
          </a:p>
        </p:txBody>
      </p:sp>
    </p:spTree>
    <p:extLst>
      <p:ext uri="{BB962C8B-B14F-4D97-AF65-F5344CB8AC3E}">
        <p14:creationId xmlns:p14="http://schemas.microsoft.com/office/powerpoint/2010/main" val="29893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smtClean="0"/>
              <a:t>VOORSTELLEN</a:t>
            </a:r>
          </a:p>
          <a:p>
            <a:endParaRPr lang="nl-BE" b="1" dirty="0" smtClean="0"/>
          </a:p>
          <a:p>
            <a:r>
              <a:rPr lang="nl-BE" b="0" dirty="0" smtClean="0"/>
              <a:t>Goedemorgen.</a:t>
            </a:r>
            <a:r>
              <a:rPr lang="nl-BE" b="0" baseline="0" dirty="0" smtClean="0"/>
              <a:t> Even voorstellen. Ik ben Robin. Ik neem jullie vandaag mee in de wereld van Meteor. Met meteor kunnen we eenvoudig snelle, realtime web applicaties bouwen. Meteor gebruikt Javascript onderliggend op zowel de client als de server. Vandaar dat we best even eerst inzoomen op de waarom van Javascript.</a:t>
            </a:r>
            <a:endParaRPr lang="nl-BE" b="0" dirty="0" smtClean="0"/>
          </a:p>
        </p:txBody>
      </p:sp>
      <p:sp>
        <p:nvSpPr>
          <p:cNvPr id="4" name="Slide Number Placeholder 3"/>
          <p:cNvSpPr>
            <a:spLocks noGrp="1"/>
          </p:cNvSpPr>
          <p:nvPr>
            <p:ph type="sldNum" sz="quarter" idx="10"/>
          </p:nvPr>
        </p:nvSpPr>
        <p:spPr/>
        <p:txBody>
          <a:bodyPr/>
          <a:lstStyle/>
          <a:p>
            <a:fld id="{1AB892DD-6D9C-4B9F-A347-C24B49E9315E}" type="slidenum">
              <a:rPr lang="nl-BE" smtClean="0"/>
              <a:t>1</a:t>
            </a:fld>
            <a:endParaRPr lang="nl-BE"/>
          </a:p>
        </p:txBody>
      </p:sp>
    </p:spTree>
    <p:extLst>
      <p:ext uri="{BB962C8B-B14F-4D97-AF65-F5344CB8AC3E}">
        <p14:creationId xmlns:p14="http://schemas.microsoft.com/office/powerpoint/2010/main" val="189854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[Server] Oke,</a:t>
            </a:r>
            <a:r>
              <a:rPr lang="nl-BE" baseline="0" dirty="0" smtClean="0"/>
              <a:t> javascript draait in een browser. Maar sinds Google zijn javascript engine V8 heeft losgekoppeld van de browser is deze ook beschikbaar om javascript uit te voeren los van de browser. Zo draait nodejs (wie heeft er al van gehoord?) op de V8 engine. Wat ervoor gezorgt heeft dat backend applicaties bijvoorbeeld ook in javascript geschreven kunnen worden en draaien via node om zo het web te voeden van bijvoorbeeld data.</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10</a:t>
            </a:fld>
            <a:endParaRPr lang="nl-BE"/>
          </a:p>
        </p:txBody>
      </p:sp>
    </p:spTree>
    <p:extLst>
      <p:ext uri="{BB962C8B-B14F-4D97-AF65-F5344CB8AC3E}">
        <p14:creationId xmlns:p14="http://schemas.microsoft.com/office/powerpoint/2010/main" val="201441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[Wrappers] Maar</a:t>
            </a:r>
            <a:r>
              <a:rPr lang="nl-BE" baseline="0" dirty="0" smtClean="0"/>
              <a:t> ook daar stopt het bereik van javascript niet. Het is zelfs zo dat je met javascript op zich native applicaties kunt maken. Denk maar bijvoorbeeld aan Slack? Jullie allen bekend? Is gebouwd in javascript in de electron wrapper. Bij deze gebruik je nog wel html om je applicatie te designen maar het gaat zelfs een stap verder met bijvoorbeeld react native, waarbij javascript gebruikt wordt om native applicaties te maken voor ios en android door gebruik te maken van de componenten die die platformen aanbieden.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11</a:t>
            </a:fld>
            <a:endParaRPr lang="nl-BE"/>
          </a:p>
        </p:txBody>
      </p:sp>
    </p:spTree>
    <p:extLst>
      <p:ext uri="{BB962C8B-B14F-4D97-AF65-F5344CB8AC3E}">
        <p14:creationId xmlns:p14="http://schemas.microsoft.com/office/powerpoint/2010/main" val="89177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Dus er</a:t>
            </a:r>
            <a:r>
              <a:rPr lang="nl-BE" baseline="0" dirty="0" smtClean="0"/>
              <a:t> zijn voldoende platformen ter onze beschikking om onze applicatie code op te draaien. Nu ik hoop dat jullie het al voelen aankomen, met enkel onze eigen javascript gaan het vaak niet redden, we gaan rusten op frameworks om onze applicatie te vereenvoudigen en niet alles zelf te moeten schrijven.</a:t>
            </a:r>
            <a:endParaRPr lang="nl-BE" dirty="0" smtClean="0"/>
          </a:p>
          <a:p>
            <a:endParaRPr lang="nl-BE" dirty="0" smtClean="0"/>
          </a:p>
          <a:p>
            <a:r>
              <a:rPr lang="nl-BE" dirty="0" smtClean="0"/>
              <a:t>[Framework] Weet</a:t>
            </a:r>
            <a:r>
              <a:rPr lang="nl-BE" baseline="0" dirty="0" smtClean="0"/>
              <a:t> iedereen wat een framework is of doet?</a:t>
            </a:r>
          </a:p>
        </p:txBody>
      </p:sp>
      <p:sp>
        <p:nvSpPr>
          <p:cNvPr id="4" name="Slide Number Placeholder 3"/>
          <p:cNvSpPr>
            <a:spLocks noGrp="1"/>
          </p:cNvSpPr>
          <p:nvPr>
            <p:ph type="sldNum" sz="quarter" idx="10"/>
          </p:nvPr>
        </p:nvSpPr>
        <p:spPr/>
        <p:txBody>
          <a:bodyPr/>
          <a:lstStyle/>
          <a:p>
            <a:fld id="{1AB892DD-6D9C-4B9F-A347-C24B49E9315E}" type="slidenum">
              <a:rPr lang="nl-BE" smtClean="0"/>
              <a:t>12</a:t>
            </a:fld>
            <a:endParaRPr lang="nl-BE"/>
          </a:p>
        </p:txBody>
      </p:sp>
    </p:spTree>
    <p:extLst>
      <p:ext uri="{BB962C8B-B14F-4D97-AF65-F5344CB8AC3E}">
        <p14:creationId xmlns:p14="http://schemas.microsoft.com/office/powerpoint/2010/main" val="4183835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[Development] Als we kijken</a:t>
            </a:r>
            <a:r>
              <a:rPr lang="nl-BE" baseline="0" dirty="0" smtClean="0"/>
              <a:t> naar onze frontend applicatie die in de browser of in een van de wrappers die ik net aangehaald heb zal draaien hebben we al enorm veel keuze aan frameworks om onze applicatie te bouwen. Zo hebben we bijvoorbeeld React of Angular als de populairste op dit moment. Maar waarom zijn frameworks dan een goede zaak bij javascript ontwikkeling?</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13</a:t>
            </a:fld>
            <a:endParaRPr lang="nl-BE"/>
          </a:p>
        </p:txBody>
      </p:sp>
    </p:spTree>
    <p:extLst>
      <p:ext uri="{BB962C8B-B14F-4D97-AF65-F5344CB8AC3E}">
        <p14:creationId xmlns:p14="http://schemas.microsoft.com/office/powerpoint/2010/main" val="1188869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[SPA] Wat ons dan brengt tot een SPA of</a:t>
            </a:r>
            <a:r>
              <a:rPr lang="nl-BE" baseline="0" dirty="0" smtClean="0"/>
              <a:t> beter een single page application. Zoals de naam doet vermoeden gaat het om een applicatie die in 1 pagina draait. Nu even dieper hierop ingaan wat dit is toch ook een van de krachten van Javacript. Alle frameworks die we op de vorige slide zagen staan vergemakkelijken ons leven om een single page application te bouwen. Het grote verschil hiervan is dat je dit best kan zien als je vraagt in het begin aan de server je applicatie op en vandaar zorgt de applicate voor zijn state en berekend deze de html die getoond moet worden. Terwijl met een niet spa, een gewone website??, zal de server eerder de state gaan bijhouden en ervoor zorgen dat deze de juiste html zelf kan generen die door de client enkel nog getekend dient te worden. Nu een spa zorgt er ook voor dat we dit in een native offline applicatie kunnen gieten, bij een niet spa zou dit onmogelijk zijn omdat er altijd een server moet zijn die de html genereerd.</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14</a:t>
            </a:fld>
            <a:endParaRPr lang="nl-BE"/>
          </a:p>
        </p:txBody>
      </p:sp>
    </p:spTree>
    <p:extLst>
      <p:ext uri="{BB962C8B-B14F-4D97-AF65-F5344CB8AC3E}">
        <p14:creationId xmlns:p14="http://schemas.microsoft.com/office/powerpoint/2010/main" val="55600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[Structuur] Veel applicaties hebben bepaalde</a:t>
            </a:r>
            <a:r>
              <a:rPr lang="nl-BE" baseline="0" dirty="0" smtClean="0"/>
              <a:t> doelen en wat ik daarmee bedoel is bijvoorbeeld data ingeven deze laten verwerken en opslaan. Op de view komen ook vaak bepaalde structuren terug. Zo zal een framework er uiteindelijk voor zorgen dat voor een applicate een bepaalde structuur gevolgt wordt. Deze structuur kan dan vaak verschillen per framework maar soms zijn er ook veel gelijkenissen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solidFill>
                  <a:prstClr val="black"/>
                </a:solidFill>
              </a:rPr>
              <a:pPr/>
              <a:t>15</a:t>
            </a:fld>
            <a:endParaRPr lang="nl-BE">
              <a:solidFill>
                <a:prstClr val="black"/>
              </a:solidFill>
            </a:endParaRPr>
          </a:p>
        </p:txBody>
      </p:sp>
    </p:spTree>
    <p:extLst>
      <p:ext uri="{BB962C8B-B14F-4D97-AF65-F5344CB8AC3E}">
        <p14:creationId xmlns:p14="http://schemas.microsoft.com/office/powerpoint/2010/main" val="1423497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[Productie] In the end zorgt een framework er gewoon voor</a:t>
            </a:r>
            <a:r>
              <a:rPr lang="nl-BE" baseline="0" dirty="0" smtClean="0"/>
              <a:t> dat we zelf veel minder code moeten schrijven en dat we een bepaalde structuur moeten volgen. Niet voor elke applicatie is dit gewenst. Maar de meeste real life business applicaties gaan wel gebruik maken van een framework. Ik werk nu bijvoorbeeld bij SD Workx waar wij angular gebruiken. Het is nu eenmaal zo dat in een team werken en een framework gebruiken veel aangenamer en onderhoudbaarder is dan dat elke developer zijn eigen voorkeuren gaat programmeren.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16</a:t>
            </a:fld>
            <a:endParaRPr lang="nl-BE"/>
          </a:p>
        </p:txBody>
      </p:sp>
    </p:spTree>
    <p:extLst>
      <p:ext uri="{BB962C8B-B14F-4D97-AF65-F5344CB8AC3E}">
        <p14:creationId xmlns:p14="http://schemas.microsoft.com/office/powerpoint/2010/main" val="3937829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Oke we weten dat een</a:t>
            </a:r>
            <a:r>
              <a:rPr lang="nl-BE" baseline="0" dirty="0" smtClean="0"/>
              <a:t> framework ons gaat helpen om een spa te bouwen die onderhoudbaar is binen een organisatie en we eenvoudig kunnen draaien op enorm veel toestellen</a:t>
            </a:r>
          </a:p>
          <a:p>
            <a:endParaRPr lang="nl-BE" baseline="0" dirty="0" smtClean="0"/>
          </a:p>
          <a:p>
            <a:r>
              <a:rPr lang="nl-BE" baseline="0" dirty="0" smtClean="0"/>
              <a:t>[Samenvatting L1] Ik denk dat het nu wel duidelijk is waarom we javascript gaan gebruiken. We kunnen enorm snel beginnen, op zo goed als alle apparaten werken en gekende standaarden/frameworks gebruiken om snel tot resultaat te komen.</a:t>
            </a:r>
            <a:endParaRPr lang="nl-BE" dirty="0" smtClean="0"/>
          </a:p>
          <a:p>
            <a:endParaRPr lang="nl-BE" dirty="0" smtClean="0"/>
          </a:p>
          <a:p>
            <a:r>
              <a:rPr lang="nl-BE" b="1" dirty="0" smtClean="0"/>
              <a:t>Why</a:t>
            </a:r>
            <a:r>
              <a:rPr lang="nl-BE" b="1" baseline="0" dirty="0" smtClean="0"/>
              <a:t> Meteor</a:t>
            </a:r>
          </a:p>
          <a:p>
            <a:r>
              <a:rPr lang="nl-BE" b="0" baseline="0" dirty="0" smtClean="0"/>
              <a:t>Oke maar waarom kiezen ze we dan voor meteor als platform of framework? Meteor zorgt niet enkel voor de frontend applicatie maar ook voor de backend. Deze biedt een totaaloplossing.</a:t>
            </a:r>
            <a:endParaRPr lang="nl-BE" b="0" dirty="0"/>
          </a:p>
        </p:txBody>
      </p:sp>
      <p:sp>
        <p:nvSpPr>
          <p:cNvPr id="4" name="Slide Number Placeholder 3"/>
          <p:cNvSpPr>
            <a:spLocks noGrp="1"/>
          </p:cNvSpPr>
          <p:nvPr>
            <p:ph type="sldNum" sz="quarter" idx="10"/>
          </p:nvPr>
        </p:nvSpPr>
        <p:spPr/>
        <p:txBody>
          <a:bodyPr/>
          <a:lstStyle/>
          <a:p>
            <a:fld id="{1AB892DD-6D9C-4B9F-A347-C24B49E9315E}" type="slidenum">
              <a:rPr lang="nl-BE" smtClean="0"/>
              <a:t>17</a:t>
            </a:fld>
            <a:endParaRPr lang="nl-BE"/>
          </a:p>
        </p:txBody>
      </p:sp>
    </p:spTree>
    <p:extLst>
      <p:ext uri="{BB962C8B-B14F-4D97-AF65-F5344CB8AC3E}">
        <p14:creationId xmlns:p14="http://schemas.microsoft.com/office/powerpoint/2010/main" val="176938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[Setup]</a:t>
            </a:r>
            <a:r>
              <a:rPr lang="nl-BE" baseline="0" dirty="0" smtClean="0"/>
              <a:t> Meteor zorgt ervoor dat je enorm snel met weinig setup van een idee tot een product komt. Door deze snelheid is meteor ook een ideaal platform om interactieve prototypes mee te maken. Dus kortom een snelle time to market. Een goed voorbeeld hiervan is de mazda configurator van https://configurator.mazda.nl/. </a:t>
            </a:r>
            <a:r>
              <a:rPr lang="nl-BE" sz="1200" b="0" i="0" kern="1200" dirty="0" smtClean="0">
                <a:solidFill>
                  <a:schemeClr val="tx1"/>
                </a:solidFill>
                <a:effectLst/>
                <a:latin typeface="+mn-lt"/>
                <a:ea typeface="+mn-ea"/>
                <a:cs typeface="+mn-cs"/>
              </a:rPr>
              <a:t>Choosing Meteor and React worked out really well for us despite some performance challenges. The results? Mazda NL saw their conversion rate go up by 60% in the months after we launched the car configurator. So mission accomplished!</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18</a:t>
            </a:fld>
            <a:endParaRPr lang="nl-BE"/>
          </a:p>
        </p:txBody>
      </p:sp>
    </p:spTree>
    <p:extLst>
      <p:ext uri="{BB962C8B-B14F-4D97-AF65-F5344CB8AC3E}">
        <p14:creationId xmlns:p14="http://schemas.microsoft.com/office/powerpoint/2010/main" val="2579398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[Setup] Een eerste punt dat een snelle time to market</a:t>
            </a:r>
            <a:r>
              <a:rPr lang="nl-BE" baseline="0" dirty="0" smtClean="0"/>
              <a:t> ondersteund is een snelle setup, zowel van je lokale machine als een deployment server. Meteor installeren is zo eenvoudig als de knop install now te volgen en meteor te downloaden. Vervolgens maak je een niew meteor project door meteor create te gebruiken en je bent up and running. Ik doe het even voor. Meteor Create MyApp; cd MyApp; Meteor;</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19</a:t>
            </a:fld>
            <a:endParaRPr lang="nl-BE"/>
          </a:p>
        </p:txBody>
      </p:sp>
    </p:spTree>
    <p:extLst>
      <p:ext uri="{BB962C8B-B14F-4D97-AF65-F5344CB8AC3E}">
        <p14:creationId xmlns:p14="http://schemas.microsoft.com/office/powerpoint/2010/main" val="367954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Waarom kiezen voor javascript, waarom</a:t>
            </a:r>
            <a:r>
              <a:rPr lang="nl-BE" baseline="0" dirty="0" smtClean="0"/>
              <a:t> is javascript mateloos populair en is het de taal bij uitstek om voor het web te programmeren?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a:t>
            </a:fld>
            <a:endParaRPr lang="nl-BE"/>
          </a:p>
        </p:txBody>
      </p:sp>
    </p:spTree>
    <p:extLst>
      <p:ext uri="{BB962C8B-B14F-4D97-AF65-F5344CB8AC3E}">
        <p14:creationId xmlns:p14="http://schemas.microsoft.com/office/powerpoint/2010/main" val="86776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[Focus op de essentie]</a:t>
            </a:r>
            <a:r>
              <a:rPr lang="nl-BE" baseline="0" dirty="0" smtClean="0"/>
              <a:t> Bij meteor hoef je je enkel op de essentie te focussen omdat het een heel platform is en frontend en backend weet hebben van elkaar is het eenvoudig om enkel jou features te implementeren en bijvoorbeeld niet zelf je http calls samen te stellen. Doordat meteor hier op een uniforme manier rekening mee houd en dit abstraheerd hebben we nog enkele voordelen ook, daar kom ik straks nog op terug.</a:t>
            </a:r>
          </a:p>
        </p:txBody>
      </p:sp>
      <p:sp>
        <p:nvSpPr>
          <p:cNvPr id="4" name="Slide Number Placeholder 3"/>
          <p:cNvSpPr>
            <a:spLocks noGrp="1"/>
          </p:cNvSpPr>
          <p:nvPr>
            <p:ph type="sldNum" sz="quarter" idx="10"/>
          </p:nvPr>
        </p:nvSpPr>
        <p:spPr/>
        <p:txBody>
          <a:bodyPr/>
          <a:lstStyle/>
          <a:p>
            <a:fld id="{1AB892DD-6D9C-4B9F-A347-C24B49E9315E}" type="slidenum">
              <a:rPr lang="nl-BE" smtClean="0"/>
              <a:t>20</a:t>
            </a:fld>
            <a:endParaRPr lang="nl-BE"/>
          </a:p>
        </p:txBody>
      </p:sp>
    </p:spTree>
    <p:extLst>
      <p:ext uri="{BB962C8B-B14F-4D97-AF65-F5344CB8AC3E}">
        <p14:creationId xmlns:p14="http://schemas.microsoft.com/office/powerpoint/2010/main" val="2151721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[Eenvoudige deploy]</a:t>
            </a:r>
            <a:r>
              <a:rPr lang="nl-BE" baseline="0" dirty="0" smtClean="0"/>
              <a:t> Omdat we hier ook werken met een server en een database is het natuurlijk niet zo dat deze in de browser zullen draaien. Nu meteor is zoals eerder gezegd opgesteld met eenvoud in het achterhoofd. Je applicatie deployen naar een webserver is zo eenvoudig als 1 commando meteor publish.</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21</a:t>
            </a:fld>
            <a:endParaRPr lang="nl-BE"/>
          </a:p>
        </p:txBody>
      </p:sp>
    </p:spTree>
    <p:extLst>
      <p:ext uri="{BB962C8B-B14F-4D97-AF65-F5344CB8AC3E}">
        <p14:creationId xmlns:p14="http://schemas.microsoft.com/office/powerpoint/2010/main" val="1924412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a:t>
            </a:r>
            <a:r>
              <a:rPr lang="nl-BE" baseline="0" dirty="0" smtClean="0"/>
              <a:t> Dat we met Meteor </a:t>
            </a:r>
            <a:r>
              <a:rPr lang="nl-BE" b="1" baseline="0" dirty="0" smtClean="0"/>
              <a:t>snel</a:t>
            </a:r>
            <a:r>
              <a:rPr lang="nl-BE" baseline="0" dirty="0" smtClean="0"/>
              <a:t> </a:t>
            </a:r>
            <a:r>
              <a:rPr lang="nl-BE" b="1" baseline="0" dirty="0" smtClean="0"/>
              <a:t>productierijpe</a:t>
            </a:r>
            <a:r>
              <a:rPr lang="nl-BE" baseline="0" dirty="0" smtClean="0"/>
              <a:t> code kunnen voortbrengen op een korte tijd is alvast duidelijk.</a:t>
            </a:r>
            <a:endParaRPr lang="nl-BE" dirty="0" smtClean="0"/>
          </a:p>
          <a:p>
            <a:endParaRPr lang="nl-BE" dirty="0" smtClean="0"/>
          </a:p>
          <a:p>
            <a:r>
              <a:rPr lang="nl-BE" dirty="0" smtClean="0"/>
              <a:t>[Fullstack reactivity] Om terug te komen op de voordelen die meteor extra</a:t>
            </a:r>
            <a:r>
              <a:rPr lang="nl-BE" baseline="0" dirty="0" smtClean="0"/>
              <a:t> aanbeid, haal ik nu fullstack reactivity aan. Das een heel mooie term om duidelijk te maken dat meteor ervoor zorgt dat data die gebruikt wordt door verschillende client op elk moment bij elk van die clients hetzelfde is.</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22</a:t>
            </a:fld>
            <a:endParaRPr lang="nl-BE"/>
          </a:p>
        </p:txBody>
      </p:sp>
    </p:spTree>
    <p:extLst>
      <p:ext uri="{BB962C8B-B14F-4D97-AF65-F5344CB8AC3E}">
        <p14:creationId xmlns:p14="http://schemas.microsoft.com/office/powerpoint/2010/main" val="3746458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[Actions affect every subscriber] Dat wil uiteindelijk</a:t>
            </a:r>
            <a:r>
              <a:rPr lang="nl-BE" baseline="0" dirty="0" smtClean="0"/>
              <a:t> zeggen dat wanneer iemand een actie uitvoerd bijvoorbeeld een veld aanpast en dit opslaat dat elke subscriber dus elke andere client die data zal zien wijzigen. Hoe dat technisch exact gebeurd gaan we straks dieper op in. Maar dus iedereen heeft de juiste state.</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23</a:t>
            </a:fld>
            <a:endParaRPr lang="nl-BE"/>
          </a:p>
        </p:txBody>
      </p:sp>
    </p:spTree>
    <p:extLst>
      <p:ext uri="{BB962C8B-B14F-4D97-AF65-F5344CB8AC3E}">
        <p14:creationId xmlns:p14="http://schemas.microsoft.com/office/powerpoint/2010/main" val="2783876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t>
            </a:r>
            <a:r>
              <a:rPr lang="nl-BE" dirty="0" smtClean="0">
                <a:solidFill>
                  <a:srgbClr val="F0F0F0"/>
                </a:solidFill>
              </a:rPr>
              <a:t>Blazingly fast</a:t>
            </a:r>
            <a:r>
              <a:rPr lang="nl-BE" dirty="0" smtClean="0"/>
              <a:t>] Op deze manier is</a:t>
            </a:r>
            <a:r>
              <a:rPr lang="nl-BE" baseline="0" dirty="0" smtClean="0"/>
              <a:t> meteor dus ook extreem snel. Al dit updaten gebeurd op heel laag niveau achter de schermen waardoor we van realtime communicatie kunnen spreken.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24</a:t>
            </a:fld>
            <a:endParaRPr lang="nl-BE"/>
          </a:p>
        </p:txBody>
      </p:sp>
    </p:spTree>
    <p:extLst>
      <p:ext uri="{BB962C8B-B14F-4D97-AF65-F5344CB8AC3E}">
        <p14:creationId xmlns:p14="http://schemas.microsoft.com/office/powerpoint/2010/main" val="2870837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[Out of the box] En</a:t>
            </a:r>
            <a:r>
              <a:rPr lang="nl-BE" baseline="0" dirty="0" smtClean="0"/>
              <a:t> al dit werkt out of the box.</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25</a:t>
            </a:fld>
            <a:endParaRPr lang="nl-BE"/>
          </a:p>
        </p:txBody>
      </p:sp>
    </p:spTree>
    <p:extLst>
      <p:ext uri="{BB962C8B-B14F-4D97-AF65-F5344CB8AC3E}">
        <p14:creationId xmlns:p14="http://schemas.microsoft.com/office/powerpoint/2010/main" val="1598416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Altijd en overal de juiste data, realtime data en geen effort van ons vereist,</a:t>
            </a:r>
            <a:r>
              <a:rPr lang="nl-BE" baseline="0" dirty="0" smtClean="0"/>
              <a:t> ideaal.</a:t>
            </a:r>
            <a:endParaRPr lang="nl-BE" dirty="0" smtClean="0"/>
          </a:p>
          <a:p>
            <a:endParaRPr lang="nl-BE" dirty="0" smtClean="0"/>
          </a:p>
          <a:p>
            <a:r>
              <a:rPr lang="nl-BE" dirty="0" smtClean="0"/>
              <a:t>[Packages] Nu meteor is ook geen</a:t>
            </a:r>
            <a:r>
              <a:rPr lang="nl-BE" baseline="0" dirty="0" smtClean="0"/>
              <a:t> gesloten systeem. Het omarmt de javascript way. Wat ertoe leid dat zelfs al doet meteor al heel veel de community en organisaties packages maken zodat we nog minder zelf moeten doen en nog meer gestandardiseerd kan worden.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26</a:t>
            </a:fld>
            <a:endParaRPr lang="nl-BE"/>
          </a:p>
        </p:txBody>
      </p:sp>
    </p:spTree>
    <p:extLst>
      <p:ext uri="{BB962C8B-B14F-4D97-AF65-F5344CB8AC3E}">
        <p14:creationId xmlns:p14="http://schemas.microsoft.com/office/powerpoint/2010/main" val="283183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[Atmosphere] Voor</a:t>
            </a:r>
            <a:r>
              <a:rPr lang="nl-BE" baseline="0" dirty="0" smtClean="0"/>
              <a:t> meteor zelf bestaan dedicated packages op atmosphere. Deze packages pluggen in op meteor en maken automatisch gebruik van bijvoorbeeld die reactiviteit die meteor te bieden heeft. Zo is er bijvoorbeeld een package om data velden te genereren op basis van hoe de data eruit ziet, een package die een tabel weergeeft op basis van een database connectie enz. Zo worden heel common taken een fluitje van een cent, dat laat ik je straks in een mini demo ook zien.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27</a:t>
            </a:fld>
            <a:endParaRPr lang="nl-BE"/>
          </a:p>
        </p:txBody>
      </p:sp>
    </p:spTree>
    <p:extLst>
      <p:ext uri="{BB962C8B-B14F-4D97-AF65-F5344CB8AC3E}">
        <p14:creationId xmlns:p14="http://schemas.microsoft.com/office/powerpoint/2010/main" val="3188682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[NMP] Voorts</a:t>
            </a:r>
            <a:r>
              <a:rPr lang="nl-BE" baseline="0" dirty="0" smtClean="0"/>
              <a:t> kan je ook nog packages gebruiken vanaf npm. Is iedereen bekend met npm? Npm is de plek om javacript packages te halen. Deze kunnen door meteor gebruikt worden maar hebben niet automatisch de ondersteuning die de atmostphere packages wel hebben. Dit ook omdat deze veel breder gebruikt kunnen worden.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28</a:t>
            </a:fld>
            <a:endParaRPr lang="nl-BE"/>
          </a:p>
        </p:txBody>
      </p:sp>
    </p:spTree>
    <p:extLst>
      <p:ext uri="{BB962C8B-B14F-4D97-AF65-F5344CB8AC3E}">
        <p14:creationId xmlns:p14="http://schemas.microsoft.com/office/powerpoint/2010/main" val="3040339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Packages laten je dus toe </a:t>
            </a:r>
            <a:r>
              <a:rPr lang="nl-BE" b="1" dirty="0" smtClean="0"/>
              <a:t>kleindere herbruikbare componenten </a:t>
            </a:r>
            <a:r>
              <a:rPr lang="nl-BE" dirty="0" smtClean="0"/>
              <a:t>te delen en gebruiken om zo functionaliteit</a:t>
            </a:r>
            <a:r>
              <a:rPr lang="nl-BE" baseline="0" dirty="0" smtClean="0"/>
              <a:t> af te schermen.</a:t>
            </a:r>
            <a:endParaRPr lang="nl-BE" dirty="0" smtClean="0"/>
          </a:p>
          <a:p>
            <a:endParaRPr lang="nl-BE" dirty="0" smtClean="0"/>
          </a:p>
          <a:p>
            <a:r>
              <a:rPr lang="nl-BE" dirty="0" smtClean="0"/>
              <a:t>[Samenvatting</a:t>
            </a:r>
            <a:r>
              <a:rPr lang="nl-BE" baseline="0" dirty="0" smtClean="0"/>
              <a:t> L1</a:t>
            </a:r>
            <a:r>
              <a:rPr lang="nl-BE" dirty="0" smtClean="0"/>
              <a:t>] Snel iets maken doen we dus met meteor.</a:t>
            </a:r>
            <a:r>
              <a:rPr lang="nl-BE" baseline="0" dirty="0" smtClean="0"/>
              <a:t> Door gebruik te maken van componenten die reeds beschikbaar zijn releasen we enorm snel nieuwe features</a:t>
            </a:r>
            <a:endParaRPr lang="nl-BE" dirty="0" smtClean="0"/>
          </a:p>
          <a:p>
            <a:endParaRPr lang="nl-BE" dirty="0" smtClean="0"/>
          </a:p>
          <a:p>
            <a:r>
              <a:rPr lang="nl-BE" dirty="0" smtClean="0"/>
              <a:t>[How Meteor empowers you] Hoe gaat meteor er</a:t>
            </a:r>
            <a:r>
              <a:rPr lang="nl-BE" baseline="0" dirty="0" smtClean="0"/>
              <a:t> nu voor zorgen dat jij je beste werk kan leveren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29</a:t>
            </a:fld>
            <a:endParaRPr lang="nl-BE"/>
          </a:p>
        </p:txBody>
      </p:sp>
    </p:spTree>
    <p:extLst>
      <p:ext uri="{BB962C8B-B14F-4D97-AF65-F5344CB8AC3E}">
        <p14:creationId xmlns:p14="http://schemas.microsoft.com/office/powerpoint/2010/main" val="378085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[Open] Een van de grootste</a:t>
            </a:r>
            <a:r>
              <a:rPr lang="nl-BE" baseline="0" dirty="0" smtClean="0"/>
              <a:t> peilers waarom javascript zo populair is, is omdat het een heel open gemeeschap. Zo is de opzet om een javascript applicatie te maken eenvoudig, valt deze eenvoudig te distrubueren en worden veel modules gedeeld onder de communitie.</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a:t>
            </a:fld>
            <a:endParaRPr lang="nl-BE"/>
          </a:p>
        </p:txBody>
      </p:sp>
    </p:spTree>
    <p:extLst>
      <p:ext uri="{BB962C8B-B14F-4D97-AF65-F5344CB8AC3E}">
        <p14:creationId xmlns:p14="http://schemas.microsoft.com/office/powerpoint/2010/main" val="2178216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[Client] [Frontend famework choice] Geen setup voor frontend. Bij andere systemen moet je je frontend</a:t>
            </a:r>
            <a:r>
              <a:rPr lang="nl-BE" baseline="0" dirty="0" smtClean="0"/>
              <a:t> zelf opzetten over hoe deze gebuild wordt. En keuze voor een framework.</a:t>
            </a:r>
            <a:endParaRPr lang="nl-BE" dirty="0" smtClean="0"/>
          </a:p>
          <a:p>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30</a:t>
            </a:fld>
            <a:endParaRPr lang="nl-BE"/>
          </a:p>
        </p:txBody>
      </p:sp>
    </p:spTree>
    <p:extLst>
      <p:ext uri="{BB962C8B-B14F-4D97-AF65-F5344CB8AC3E}">
        <p14:creationId xmlns:p14="http://schemas.microsoft.com/office/powerpoint/2010/main" val="1927832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[Frontenkeuze] </a:t>
            </a:r>
            <a:r>
              <a:rPr lang="nl-BE" b="1" dirty="0" smtClean="0"/>
              <a:t>Meteor </a:t>
            </a:r>
            <a:r>
              <a:rPr lang="nl-BE" b="0" dirty="0" smtClean="0"/>
              <a:t>is</a:t>
            </a:r>
            <a:r>
              <a:rPr lang="nl-BE" b="0" baseline="0" dirty="0" smtClean="0"/>
              <a:t> begonnen met zijn eigen view engine gebaseerd op handlebars, ondertussen is er first class support voor angular en react. Nu door gebruik te maken van Angular of React gaat wel een beetje magie van snel starten met meteor weg. Zo moet je voor met handlebars te starten geen extra stappen uitvoeren. Als het op performance aankomt doet handlebars echter onder. Maar dus de keuze is vrij.</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31</a:t>
            </a:fld>
            <a:endParaRPr lang="nl-BE"/>
          </a:p>
        </p:txBody>
      </p:sp>
    </p:spTree>
    <p:extLst>
      <p:ext uri="{BB962C8B-B14F-4D97-AF65-F5344CB8AC3E}">
        <p14:creationId xmlns:p14="http://schemas.microsoft.com/office/powerpoint/2010/main" val="2597453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a:t>
            </a:r>
            <a:r>
              <a:rPr lang="nl-BE" baseline="0" dirty="0" smtClean="0"/>
              <a:t> L2</a:t>
            </a:r>
            <a:r>
              <a:rPr lang="nl-BE" dirty="0" smtClean="0"/>
              <a:t>] Niet nodig</a:t>
            </a:r>
          </a:p>
          <a:p>
            <a:endParaRPr lang="nl-BE" dirty="0" smtClean="0"/>
          </a:p>
          <a:p>
            <a:r>
              <a:rPr lang="nl-BE" dirty="0" smtClean="0"/>
              <a:t>[Transport] </a:t>
            </a:r>
            <a:r>
              <a:rPr lang="nl-BE" b="0" dirty="0" smtClean="0"/>
              <a:t>Door</a:t>
            </a:r>
            <a:r>
              <a:rPr lang="nl-BE" b="0" baseline="0" dirty="0" smtClean="0"/>
              <a:t> meteor zijn optimistisch transport dit wil zeggen dat meteor er zelf voor gaat zorgen zoals eerder reeds aangehaald dat overal de juiste data beschikbaar is. Maar als je nu lokaal iets aanpast gaat dat naar de server om op te slaan. Maar voordat er van de server confirmatie komt is de ui al geupdate. Dit is optimistisch zijn.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32</a:t>
            </a:fld>
            <a:endParaRPr lang="nl-BE"/>
          </a:p>
        </p:txBody>
      </p:sp>
    </p:spTree>
    <p:extLst>
      <p:ext uri="{BB962C8B-B14F-4D97-AF65-F5344CB8AC3E}">
        <p14:creationId xmlns:p14="http://schemas.microsoft.com/office/powerpoint/2010/main" val="1820060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[Sync data]</a:t>
            </a:r>
            <a:r>
              <a:rPr lang="nl-BE" baseline="0" dirty="0" smtClean="0"/>
              <a:t> De client gaat eigenlijk zelf de data lokaal ook bijhouden en hiertegen praten. Wat dit wil zeggen is dat deze achter de schermen geupdate wordt. Waarover later meer. Maar door dit te doen is het wel mogelijk om state juist te houden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33</a:t>
            </a:fld>
            <a:endParaRPr lang="nl-BE"/>
          </a:p>
        </p:txBody>
      </p:sp>
    </p:spTree>
    <p:extLst>
      <p:ext uri="{BB962C8B-B14F-4D97-AF65-F5344CB8AC3E}">
        <p14:creationId xmlns:p14="http://schemas.microsoft.com/office/powerpoint/2010/main" val="193183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t>
            </a:r>
            <a:r>
              <a:rPr lang="nl-BE" b="1" dirty="0" smtClean="0">
                <a:solidFill>
                  <a:srgbClr val="F0F0F0"/>
                </a:solidFill>
              </a:rPr>
              <a:t>Latency comenpensation</a:t>
            </a:r>
            <a:r>
              <a:rPr lang="nl-BE" dirty="0" smtClean="0"/>
              <a:t>] Een gevolg</a:t>
            </a:r>
            <a:r>
              <a:rPr lang="nl-BE" baseline="0" dirty="0" smtClean="0"/>
              <a:t> hiervan is dat we latency compensation krijgen. Doordat we niet moeten wachten op confirmatie van de server gaat de client veel sneller geupdate worden en heeft de gebruiker dan een gevoel van een snellere applicatie</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34</a:t>
            </a:fld>
            <a:endParaRPr lang="nl-BE"/>
          </a:p>
        </p:txBody>
      </p:sp>
    </p:spTree>
    <p:extLst>
      <p:ext uri="{BB962C8B-B14F-4D97-AF65-F5344CB8AC3E}">
        <p14:creationId xmlns:p14="http://schemas.microsoft.com/office/powerpoint/2010/main" val="3385386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[Sockets] Als er dan</a:t>
            </a:r>
            <a:r>
              <a:rPr lang="nl-BE" baseline="0" dirty="0" smtClean="0"/>
              <a:t> toch geen verbinding is gaat meteor ervoor zorgen dat na x tijd de state van de ui terug wordt gezet naar voor de aanpassing bijvoorbeeld. Hier kan je dan op inpikken en zelf een melding geven naar de gebruiker toe dat er netwerkproblemen zijn.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35</a:t>
            </a:fld>
            <a:endParaRPr lang="nl-BE"/>
          </a:p>
        </p:txBody>
      </p:sp>
    </p:spTree>
    <p:extLst>
      <p:ext uri="{BB962C8B-B14F-4D97-AF65-F5344CB8AC3E}">
        <p14:creationId xmlns:p14="http://schemas.microsoft.com/office/powerpoint/2010/main" val="269974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Van</a:t>
            </a:r>
            <a:r>
              <a:rPr lang="nl-BE" baseline="0" dirty="0" smtClean="0"/>
              <a:t> wat kunnen we zeker zijn bij </a:t>
            </a:r>
            <a:r>
              <a:rPr lang="nl-BE" b="1" baseline="0" dirty="0" smtClean="0"/>
              <a:t>Meteor</a:t>
            </a:r>
            <a:r>
              <a:rPr lang="nl-BE" baseline="0" dirty="0" smtClean="0"/>
              <a:t>? Onze data gaat niet verloren. En meteor </a:t>
            </a:r>
            <a:r>
              <a:rPr lang="nl-BE" b="1" baseline="0" dirty="0" smtClean="0"/>
              <a:t>lost veel problemen </a:t>
            </a:r>
            <a:r>
              <a:rPr lang="nl-BE" baseline="0" dirty="0" smtClean="0"/>
              <a:t>vanzelf op.</a:t>
            </a:r>
            <a:endParaRPr lang="nl-BE" dirty="0" smtClean="0"/>
          </a:p>
          <a:p>
            <a:endParaRPr lang="nl-BE" dirty="0" smtClean="0"/>
          </a:p>
          <a:p>
            <a:r>
              <a:rPr lang="nl-BE" dirty="0" smtClean="0"/>
              <a:t>[Server] O</a:t>
            </a:r>
            <a:r>
              <a:rPr lang="nl-BE" baseline="0" dirty="0" smtClean="0"/>
              <a:t>p de </a:t>
            </a:r>
            <a:r>
              <a:rPr lang="nl-BE" b="1" baseline="0" dirty="0" smtClean="0"/>
              <a:t>server</a:t>
            </a:r>
            <a:r>
              <a:rPr lang="nl-BE" baseline="0" dirty="0" smtClean="0"/>
              <a:t> draaien verschillende technologien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36</a:t>
            </a:fld>
            <a:endParaRPr lang="nl-BE"/>
          </a:p>
        </p:txBody>
      </p:sp>
    </p:spTree>
    <p:extLst>
      <p:ext uri="{BB962C8B-B14F-4D97-AF65-F5344CB8AC3E}">
        <p14:creationId xmlns:p14="http://schemas.microsoft.com/office/powerpoint/2010/main" val="2328233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[Meteor] Te beginnen</a:t>
            </a:r>
            <a:r>
              <a:rPr lang="nl-BE" baseline="0" dirty="0" smtClean="0"/>
              <a:t> met de </a:t>
            </a:r>
            <a:r>
              <a:rPr lang="nl-BE" b="1" baseline="0" dirty="0" smtClean="0"/>
              <a:t>highlevel meteor runtime</a:t>
            </a:r>
            <a:r>
              <a:rPr lang="nl-BE" baseline="0" dirty="0" smtClean="0"/>
              <a:t>. Deze zorgt ervoor dat </a:t>
            </a:r>
            <a:r>
              <a:rPr lang="nl-BE" b="1" baseline="0" dirty="0" smtClean="0"/>
              <a:t>jouw code </a:t>
            </a:r>
            <a:r>
              <a:rPr lang="nl-BE" baseline="0" dirty="0" smtClean="0"/>
              <a:t>draait op de server. Onderliggend gebruikt meteor node.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37</a:t>
            </a:fld>
            <a:endParaRPr lang="nl-BE"/>
          </a:p>
        </p:txBody>
      </p:sp>
    </p:spTree>
    <p:extLst>
      <p:ext uri="{BB962C8B-B14F-4D97-AF65-F5344CB8AC3E}">
        <p14:creationId xmlns:p14="http://schemas.microsoft.com/office/powerpoint/2010/main" val="3161155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[Node] Node heeft zich op de server al </a:t>
            </a:r>
            <a:r>
              <a:rPr lang="nl-BE" b="1" dirty="0" smtClean="0"/>
              <a:t>bewezen</a:t>
            </a:r>
            <a:r>
              <a:rPr lang="nl-BE" dirty="0" smtClean="0"/>
              <a:t>. Alle</a:t>
            </a:r>
            <a:r>
              <a:rPr lang="nl-BE" baseline="0" dirty="0" smtClean="0"/>
              <a:t> niet meteor dingen zoals bijvoorbeeld het </a:t>
            </a:r>
            <a:r>
              <a:rPr lang="nl-BE" b="1" baseline="0" dirty="0" smtClean="0"/>
              <a:t>schrijven naar disk</a:t>
            </a:r>
            <a:r>
              <a:rPr lang="nl-BE" baseline="0" dirty="0" smtClean="0"/>
              <a:t>,... Worden door meteor aangeroepen in node.</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38</a:t>
            </a:fld>
            <a:endParaRPr lang="nl-BE"/>
          </a:p>
        </p:txBody>
      </p:sp>
    </p:spTree>
    <p:extLst>
      <p:ext uri="{BB962C8B-B14F-4D97-AF65-F5344CB8AC3E}">
        <p14:creationId xmlns:p14="http://schemas.microsoft.com/office/powerpoint/2010/main" val="20446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[Mongo] Mongodb de document database wordt gebruikt voor </a:t>
            </a:r>
            <a:r>
              <a:rPr lang="nl-BE" b="1" dirty="0" smtClean="0"/>
              <a:t>persistentie</a:t>
            </a:r>
            <a:r>
              <a:rPr lang="nl-BE" dirty="0" smtClean="0"/>
              <a:t>. Al onze data moet ergens gestockeerd</a:t>
            </a:r>
            <a:r>
              <a:rPr lang="nl-BE" baseline="0" dirty="0" smtClean="0"/>
              <a:t> worden. De </a:t>
            </a:r>
            <a:r>
              <a:rPr lang="nl-BE" b="1" baseline="0" dirty="0" smtClean="0"/>
              <a:t>meteor runtime </a:t>
            </a:r>
            <a:r>
              <a:rPr lang="nl-BE" baseline="0" dirty="0" smtClean="0"/>
              <a:t>gebruikt zijn </a:t>
            </a:r>
            <a:r>
              <a:rPr lang="nl-BE" b="1" baseline="0" dirty="0" smtClean="0"/>
              <a:t>driver</a:t>
            </a:r>
            <a:r>
              <a:rPr lang="nl-BE" baseline="0" dirty="0" smtClean="0"/>
              <a:t> om met </a:t>
            </a:r>
            <a:r>
              <a:rPr lang="nl-BE" b="1" baseline="0" dirty="0" smtClean="0"/>
              <a:t>mongodb</a:t>
            </a:r>
            <a:r>
              <a:rPr lang="nl-BE" baseline="0" dirty="0" smtClean="0"/>
              <a:t> te spreken en zo data te kunnen opslaan en observeren met die reactiviteit op het oog.</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39</a:t>
            </a:fld>
            <a:endParaRPr lang="nl-BE"/>
          </a:p>
        </p:txBody>
      </p:sp>
    </p:spTree>
    <p:extLst>
      <p:ext uri="{BB962C8B-B14F-4D97-AF65-F5344CB8AC3E}">
        <p14:creationId xmlns:p14="http://schemas.microsoft.com/office/powerpoint/2010/main" val="418334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[Texteditor]</a:t>
            </a:r>
            <a:r>
              <a:rPr lang="nl-BE" baseline="0" dirty="0" smtClean="0"/>
              <a:t> Via een gewone tekst editor kan je javascript schrijven dat draait in de browser. Op deze manier is de instap redelijk klein voor eender wie die een applicatie wil maken. Zelfs als je echte mobiele applicaties maakt kan je terrecht bij een gewone tekst editor om de code te schrijven. Tooling wordt in vele gevallen door de communitie voorzien.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a:t>
            </a:fld>
            <a:endParaRPr lang="nl-BE"/>
          </a:p>
        </p:txBody>
      </p:sp>
    </p:spTree>
    <p:extLst>
      <p:ext uri="{BB962C8B-B14F-4D97-AF65-F5344CB8AC3E}">
        <p14:creationId xmlns:p14="http://schemas.microsoft.com/office/powerpoint/2010/main" val="1026498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Op de server draajen 3</a:t>
            </a:r>
            <a:r>
              <a:rPr lang="nl-BE" baseline="0" dirty="0" smtClean="0"/>
              <a:t> </a:t>
            </a:r>
            <a:r>
              <a:rPr lang="nl-BE" b="1" baseline="0" dirty="0" smtClean="0"/>
              <a:t>opensource</a:t>
            </a:r>
            <a:r>
              <a:rPr lang="nl-BE" baseline="0" dirty="0" smtClean="0"/>
              <a:t> technologien meteor, node en mongo.</a:t>
            </a:r>
            <a:endParaRPr lang="nl-BE" dirty="0" smtClean="0"/>
          </a:p>
          <a:p>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[Samenvatting L1] Door alle </a:t>
            </a:r>
            <a:r>
              <a:rPr lang="nl-BE" b="1" dirty="0" smtClean="0"/>
              <a:t>technologie</a:t>
            </a:r>
            <a:r>
              <a:rPr lang="nl-BE" dirty="0" smtClean="0"/>
              <a:t> die we gezien hebben kunnne we zeker zijn dat meteor </a:t>
            </a:r>
            <a:r>
              <a:rPr lang="nl-BE" b="1" dirty="0" smtClean="0"/>
              <a:t>alles ter uwe</a:t>
            </a:r>
            <a:r>
              <a:rPr lang="nl-BE" b="1" baseline="0" dirty="0" smtClean="0"/>
              <a:t> beschikking </a:t>
            </a:r>
            <a:r>
              <a:rPr lang="nl-BE" baseline="0" dirty="0" smtClean="0"/>
              <a:t>stelt om de </a:t>
            </a:r>
            <a:r>
              <a:rPr lang="nl-BE" b="1" baseline="0" dirty="0" smtClean="0"/>
              <a:t>snelste</a:t>
            </a:r>
            <a:r>
              <a:rPr lang="nl-BE" baseline="0" dirty="0" smtClean="0"/>
              <a:t> </a:t>
            </a:r>
            <a:r>
              <a:rPr lang="nl-BE" b="1" baseline="0" dirty="0" smtClean="0"/>
              <a:t>beste</a:t>
            </a:r>
            <a:r>
              <a:rPr lang="nl-BE" baseline="0" dirty="0" smtClean="0"/>
              <a:t> en </a:t>
            </a:r>
            <a:r>
              <a:rPr lang="nl-BE" b="1" baseline="0" dirty="0" smtClean="0"/>
              <a:t>goedkoopste</a:t>
            </a:r>
            <a:r>
              <a:rPr lang="nl-BE" baseline="0" dirty="0" smtClean="0"/>
              <a:t> applicatie te maken!</a:t>
            </a:r>
            <a:endParaRPr lang="nl-BE" dirty="0" smtClean="0"/>
          </a:p>
          <a:p>
            <a:endParaRPr lang="nl-BE" dirty="0" smtClean="0"/>
          </a:p>
          <a:p>
            <a:r>
              <a:rPr lang="nl-BE" dirty="0" smtClean="0"/>
              <a:t>[What Meteor</a:t>
            </a:r>
            <a:r>
              <a:rPr lang="nl-BE" baseline="0" dirty="0" smtClean="0"/>
              <a:t> does</a:t>
            </a:r>
            <a:r>
              <a:rPr lang="nl-BE" dirty="0" smtClean="0"/>
              <a:t>] Nu we alle bouwstenen kennen gaan we even goed </a:t>
            </a:r>
            <a:r>
              <a:rPr lang="nl-BE" b="1" dirty="0" smtClean="0"/>
              <a:t>diep</a:t>
            </a:r>
            <a:r>
              <a:rPr lang="nl-BE" baseline="0" dirty="0" smtClean="0"/>
              <a:t> </a:t>
            </a:r>
            <a:r>
              <a:rPr lang="nl-BE" b="1" baseline="0" dirty="0" smtClean="0"/>
              <a:t>inzoemen</a:t>
            </a:r>
            <a:r>
              <a:rPr lang="nl-BE" baseline="0" dirty="0" smtClean="0"/>
              <a:t> wat meteor juist doet om deze samen te kleven.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40</a:t>
            </a:fld>
            <a:endParaRPr lang="nl-BE"/>
          </a:p>
        </p:txBody>
      </p:sp>
    </p:spTree>
    <p:extLst>
      <p:ext uri="{BB962C8B-B14F-4D97-AF65-F5344CB8AC3E}">
        <p14:creationId xmlns:p14="http://schemas.microsoft.com/office/powerpoint/2010/main" val="1610926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[Client] Om te beginnen spreken we over een </a:t>
            </a:r>
            <a:r>
              <a:rPr lang="nl-BE" b="1" dirty="0" smtClean="0"/>
              <a:t>meteor client</a:t>
            </a:r>
            <a:r>
              <a:rPr lang="nl-BE" dirty="0" smtClean="0"/>
              <a:t>. Dit is de applicatie</a:t>
            </a:r>
            <a:r>
              <a:rPr lang="nl-BE" baseline="0" dirty="0" smtClean="0"/>
              <a:t> die bv in de </a:t>
            </a:r>
            <a:r>
              <a:rPr lang="nl-BE" b="1" baseline="0" dirty="0" smtClean="0"/>
              <a:t>browser</a:t>
            </a:r>
            <a:r>
              <a:rPr lang="nl-BE" baseline="0" dirty="0" smtClean="0"/>
              <a:t> of in een </a:t>
            </a:r>
            <a:r>
              <a:rPr lang="nl-BE" b="1" baseline="0" dirty="0" smtClean="0"/>
              <a:t>mobiele</a:t>
            </a:r>
            <a:r>
              <a:rPr lang="nl-BE" baseline="0" dirty="0" smtClean="0"/>
              <a:t> wrapper zal draaien.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41</a:t>
            </a:fld>
            <a:endParaRPr lang="nl-BE"/>
          </a:p>
        </p:txBody>
      </p:sp>
    </p:spTree>
    <p:extLst>
      <p:ext uri="{BB962C8B-B14F-4D97-AF65-F5344CB8AC3E}">
        <p14:creationId xmlns:p14="http://schemas.microsoft.com/office/powerpoint/2010/main" val="1234468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[Frontend] Binnen deze client kan je zoals</a:t>
            </a:r>
            <a:r>
              <a:rPr lang="nl-BE" baseline="0" dirty="0" smtClean="0"/>
              <a:t> we eerder gezien hebben je eigen </a:t>
            </a:r>
            <a:r>
              <a:rPr lang="nl-BE" b="1" baseline="0" dirty="0" smtClean="0"/>
              <a:t>frontend</a:t>
            </a:r>
            <a:r>
              <a:rPr lang="nl-BE" baseline="0" dirty="0" smtClean="0"/>
              <a:t> </a:t>
            </a:r>
            <a:r>
              <a:rPr lang="nl-BE" b="1" baseline="0" dirty="0" smtClean="0"/>
              <a:t>framework</a:t>
            </a:r>
            <a:r>
              <a:rPr lang="nl-BE" baseline="0" dirty="0" smtClean="0"/>
              <a:t> kiezen. Dat de </a:t>
            </a:r>
            <a:r>
              <a:rPr lang="nl-BE" b="1" baseline="0" dirty="0" smtClean="0"/>
              <a:t>data</a:t>
            </a:r>
            <a:r>
              <a:rPr lang="nl-BE" baseline="0" dirty="0" smtClean="0"/>
              <a:t> zal presenteren die ergens vandaan komt.</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42</a:t>
            </a:fld>
            <a:endParaRPr lang="nl-BE"/>
          </a:p>
        </p:txBody>
      </p:sp>
    </p:spTree>
    <p:extLst>
      <p:ext uri="{BB962C8B-B14F-4D97-AF65-F5344CB8AC3E}">
        <p14:creationId xmlns:p14="http://schemas.microsoft.com/office/powerpoint/2010/main" val="1494693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[Backend] Dit frontendframework is gaat </a:t>
            </a:r>
            <a:r>
              <a:rPr lang="nl-BE" b="1" dirty="0" smtClean="0"/>
              <a:t>jou javascript</a:t>
            </a:r>
            <a:r>
              <a:rPr lang="nl-BE" b="1" baseline="0" dirty="0" smtClean="0"/>
              <a:t> </a:t>
            </a:r>
            <a:r>
              <a:rPr lang="nl-BE" baseline="0" dirty="0" smtClean="0"/>
              <a:t>aanroepen welke </a:t>
            </a:r>
            <a:r>
              <a:rPr lang="nl-BE" b="1" baseline="0" dirty="0" smtClean="0"/>
              <a:t>interacties</a:t>
            </a:r>
            <a:r>
              <a:rPr lang="nl-BE" baseline="0" dirty="0" smtClean="0"/>
              <a:t> zal doen met de </a:t>
            </a:r>
            <a:r>
              <a:rPr lang="nl-BE" b="1" baseline="0" dirty="0" smtClean="0"/>
              <a:t>data</a:t>
            </a:r>
            <a:r>
              <a:rPr lang="nl-BE" baseline="0" dirty="0" smtClean="0"/>
              <a:t>. En </a:t>
            </a:r>
            <a:r>
              <a:rPr lang="nl-BE" b="1" baseline="0" dirty="0" smtClean="0"/>
              <a:t>acties</a:t>
            </a:r>
            <a:r>
              <a:rPr lang="nl-BE" baseline="0" dirty="0" smtClean="0"/>
              <a:t> uitvoeren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43</a:t>
            </a:fld>
            <a:endParaRPr lang="nl-BE"/>
          </a:p>
        </p:txBody>
      </p:sp>
    </p:spTree>
    <p:extLst>
      <p:ext uri="{BB962C8B-B14F-4D97-AF65-F5344CB8AC3E}">
        <p14:creationId xmlns:p14="http://schemas.microsoft.com/office/powerpoint/2010/main" val="1060754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[Storage] Op de client</a:t>
            </a:r>
            <a:r>
              <a:rPr lang="nl-BE" baseline="0" dirty="0" smtClean="0"/>
              <a:t> draait een stukje code dat </a:t>
            </a:r>
            <a:r>
              <a:rPr lang="nl-BE" b="1" baseline="0" dirty="0" smtClean="0"/>
              <a:t>lokaal alle data </a:t>
            </a:r>
            <a:r>
              <a:rPr lang="nl-BE" baseline="0" dirty="0" smtClean="0"/>
              <a:t>heeft, die je applicatie nodig heeft van de server om te kunnen functioneren. Binnen meteor noemen we deze data de data waarop we </a:t>
            </a:r>
            <a:r>
              <a:rPr lang="nl-BE" b="1" baseline="0" dirty="0" smtClean="0"/>
              <a:t>subscriben</a:t>
            </a:r>
            <a:r>
              <a:rPr lang="nl-BE" baseline="0" dirty="0" smtClean="0"/>
              <a:t>. Binnenin de </a:t>
            </a:r>
            <a:r>
              <a:rPr lang="nl-BE" b="1" baseline="0" dirty="0" smtClean="0"/>
              <a:t>client</a:t>
            </a:r>
            <a:r>
              <a:rPr lang="nl-BE" baseline="0" dirty="0" smtClean="0"/>
              <a:t> gaat deze data </a:t>
            </a:r>
            <a:r>
              <a:rPr lang="nl-BE" b="1" baseline="0" dirty="0" smtClean="0"/>
              <a:t>gebruikt</a:t>
            </a:r>
            <a:r>
              <a:rPr lang="nl-BE" baseline="0" dirty="0" smtClean="0"/>
              <a:t> </a:t>
            </a:r>
            <a:r>
              <a:rPr lang="nl-BE" b="1" baseline="0" dirty="0" smtClean="0"/>
              <a:t>worden</a:t>
            </a:r>
            <a:r>
              <a:rPr lang="nl-BE" baseline="0" dirty="0" smtClean="0"/>
              <a:t> en aangepast worden. Deze kan in local storage opgeslagen worden bij bijvoorbeeld offline gebruik.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44</a:t>
            </a:fld>
            <a:endParaRPr lang="nl-BE"/>
          </a:p>
        </p:txBody>
      </p:sp>
    </p:spTree>
    <p:extLst>
      <p:ext uri="{BB962C8B-B14F-4D97-AF65-F5344CB8AC3E}">
        <p14:creationId xmlns:p14="http://schemas.microsoft.com/office/powerpoint/2010/main" val="1360811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Op de client speelt al vanalles af. </a:t>
            </a:r>
            <a:r>
              <a:rPr lang="nl-BE" b="1" dirty="0" smtClean="0"/>
              <a:t>Views</a:t>
            </a:r>
            <a:r>
              <a:rPr lang="nl-BE" dirty="0" smtClean="0"/>
              <a:t> worden </a:t>
            </a:r>
            <a:r>
              <a:rPr lang="nl-BE" b="1" dirty="0" smtClean="0"/>
              <a:t>gerenderd</a:t>
            </a:r>
            <a:r>
              <a:rPr lang="nl-BE" dirty="0" smtClean="0"/>
              <a:t>,</a:t>
            </a:r>
            <a:r>
              <a:rPr lang="nl-BE" baseline="0" dirty="0" smtClean="0"/>
              <a:t> </a:t>
            </a:r>
            <a:r>
              <a:rPr lang="nl-BE" b="1" baseline="0" dirty="0" smtClean="0"/>
              <a:t>state</a:t>
            </a:r>
            <a:r>
              <a:rPr lang="nl-BE" baseline="0" dirty="0" smtClean="0"/>
              <a:t> word </a:t>
            </a:r>
            <a:r>
              <a:rPr lang="nl-BE" b="1" baseline="0" dirty="0" smtClean="0"/>
              <a:t>gemanaged</a:t>
            </a:r>
            <a:r>
              <a:rPr lang="nl-BE" baseline="0" dirty="0" smtClean="0"/>
              <a:t>, </a:t>
            </a:r>
            <a:r>
              <a:rPr lang="nl-BE" b="1" baseline="0" dirty="0" smtClean="0"/>
              <a:t>data</a:t>
            </a:r>
            <a:r>
              <a:rPr lang="nl-BE" baseline="0" dirty="0" smtClean="0"/>
              <a:t> wordt bijgehouden.</a:t>
            </a:r>
            <a:endParaRPr lang="nl-BE" dirty="0" smtClean="0"/>
          </a:p>
          <a:p>
            <a:endParaRPr lang="nl-BE" dirty="0" smtClean="0"/>
          </a:p>
          <a:p>
            <a:r>
              <a:rPr lang="nl-BE" dirty="0" smtClean="0"/>
              <a:t>[Server] Als we dan naar de server</a:t>
            </a:r>
            <a:r>
              <a:rPr lang="nl-BE" baseline="0" dirty="0" smtClean="0"/>
              <a:t> kijken zien we dat de </a:t>
            </a:r>
            <a:r>
              <a:rPr lang="nl-BE" b="1" baseline="0" dirty="0" smtClean="0"/>
              <a:t>meteor server </a:t>
            </a:r>
            <a:r>
              <a:rPr lang="nl-BE" baseline="0" dirty="0" smtClean="0"/>
              <a:t>binnen de nodejs runtime draait. Deze meteor server </a:t>
            </a:r>
            <a:r>
              <a:rPr lang="nl-BE" b="1" baseline="0" dirty="0" smtClean="0"/>
              <a:t>regelt</a:t>
            </a:r>
            <a:r>
              <a:rPr lang="nl-BE" baseline="0" dirty="0" smtClean="0"/>
              <a:t> </a:t>
            </a:r>
            <a:r>
              <a:rPr lang="nl-BE" b="1" baseline="0" dirty="0" smtClean="0"/>
              <a:t>alles</a:t>
            </a:r>
            <a:r>
              <a:rPr lang="nl-BE" baseline="0" dirty="0" smtClean="0"/>
              <a:t> voor jou zodat jou meteor </a:t>
            </a:r>
            <a:r>
              <a:rPr lang="nl-BE" b="1" baseline="0" dirty="0" smtClean="0"/>
              <a:t>applicatie</a:t>
            </a:r>
            <a:r>
              <a:rPr lang="nl-BE" baseline="0" dirty="0" smtClean="0"/>
              <a:t> kan </a:t>
            </a:r>
            <a:r>
              <a:rPr lang="nl-BE" b="1" baseline="0" dirty="0" smtClean="0"/>
              <a:t>draaien</a:t>
            </a:r>
            <a:endParaRPr lang="nl-BE" b="1" dirty="0"/>
          </a:p>
        </p:txBody>
      </p:sp>
      <p:sp>
        <p:nvSpPr>
          <p:cNvPr id="4" name="Slide Number Placeholder 3"/>
          <p:cNvSpPr>
            <a:spLocks noGrp="1"/>
          </p:cNvSpPr>
          <p:nvPr>
            <p:ph type="sldNum" sz="quarter" idx="10"/>
          </p:nvPr>
        </p:nvSpPr>
        <p:spPr/>
        <p:txBody>
          <a:bodyPr/>
          <a:lstStyle/>
          <a:p>
            <a:fld id="{1AB892DD-6D9C-4B9F-A347-C24B49E9315E}" type="slidenum">
              <a:rPr lang="nl-BE" smtClean="0"/>
              <a:t>45</a:t>
            </a:fld>
            <a:endParaRPr lang="nl-BE"/>
          </a:p>
        </p:txBody>
      </p:sp>
    </p:spTree>
    <p:extLst>
      <p:ext uri="{BB962C8B-B14F-4D97-AF65-F5344CB8AC3E}">
        <p14:creationId xmlns:p14="http://schemas.microsoft.com/office/powerpoint/2010/main" val="3906428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[Code] Wil je een </a:t>
            </a:r>
            <a:r>
              <a:rPr lang="nl-BE" b="1" dirty="0" smtClean="0"/>
              <a:t>email</a:t>
            </a:r>
            <a:r>
              <a:rPr lang="nl-BE" dirty="0" smtClean="0"/>
              <a:t> sturen? Of iets </a:t>
            </a:r>
            <a:r>
              <a:rPr lang="nl-BE" b="1" dirty="0" smtClean="0"/>
              <a:t>opslaan</a:t>
            </a:r>
            <a:r>
              <a:rPr lang="nl-BE" dirty="0" smtClean="0"/>
              <a:t> op</a:t>
            </a:r>
            <a:r>
              <a:rPr lang="nl-BE" baseline="0" dirty="0" smtClean="0"/>
              <a:t> de server? Dat doe je op de server in </a:t>
            </a:r>
            <a:r>
              <a:rPr lang="nl-BE" b="1" baseline="0" dirty="0" smtClean="0"/>
              <a:t>javascript</a:t>
            </a:r>
            <a:r>
              <a:rPr lang="nl-BE" baseline="0" dirty="0" smtClean="0"/>
              <a:t>. In javascript die door meteor uitgevoerd wordt schrijf je je </a:t>
            </a:r>
            <a:r>
              <a:rPr lang="nl-BE" b="1" baseline="0" dirty="0" smtClean="0"/>
              <a:t>busniess logica</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46</a:t>
            </a:fld>
            <a:endParaRPr lang="nl-BE"/>
          </a:p>
        </p:txBody>
      </p:sp>
    </p:spTree>
    <p:extLst>
      <p:ext uri="{BB962C8B-B14F-4D97-AF65-F5344CB8AC3E}">
        <p14:creationId xmlns:p14="http://schemas.microsoft.com/office/powerpoint/2010/main" val="4097668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[DB] Als we iets willen ophalen uit onze </a:t>
            </a:r>
            <a:r>
              <a:rPr lang="nl-BE" b="1" dirty="0" smtClean="0"/>
              <a:t>database</a:t>
            </a:r>
            <a:r>
              <a:rPr lang="nl-BE" dirty="0" smtClean="0"/>
              <a:t> hebben</a:t>
            </a:r>
            <a:r>
              <a:rPr lang="nl-BE" baseline="0" dirty="0" smtClean="0"/>
              <a:t> we code nodig die dat doet. Daarvoor dient de </a:t>
            </a:r>
            <a:r>
              <a:rPr lang="nl-BE" b="1" baseline="0" dirty="0" smtClean="0"/>
              <a:t>Mongo driver</a:t>
            </a:r>
            <a:r>
              <a:rPr lang="nl-BE" baseline="0" dirty="0" smtClean="0"/>
              <a:t>. Deze draait binnen meteor en houd de </a:t>
            </a:r>
            <a:r>
              <a:rPr lang="nl-BE" b="1" baseline="0" dirty="0" smtClean="0"/>
              <a:t>echte mongo database </a:t>
            </a:r>
            <a:r>
              <a:rPr lang="nl-BE" baseline="0" dirty="0" smtClean="0"/>
              <a:t>in de gaten en doet daar </a:t>
            </a:r>
            <a:r>
              <a:rPr lang="nl-BE" b="1" baseline="0" dirty="0" smtClean="0"/>
              <a:t>calls</a:t>
            </a:r>
            <a:r>
              <a:rPr lang="nl-BE" baseline="0" dirty="0" smtClean="0"/>
              <a:t> naar.</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47</a:t>
            </a:fld>
            <a:endParaRPr lang="nl-BE"/>
          </a:p>
        </p:txBody>
      </p:sp>
    </p:spTree>
    <p:extLst>
      <p:ext uri="{BB962C8B-B14F-4D97-AF65-F5344CB8AC3E}">
        <p14:creationId xmlns:p14="http://schemas.microsoft.com/office/powerpoint/2010/main" val="2530369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[DB ] Tenslotte draait op de server of een andere server</a:t>
            </a:r>
            <a:r>
              <a:rPr lang="nl-BE" baseline="0" dirty="0" smtClean="0"/>
              <a:t> kort </a:t>
            </a:r>
            <a:r>
              <a:rPr lang="nl-BE" b="1" baseline="0" dirty="0" smtClean="0"/>
              <a:t>ergens</a:t>
            </a:r>
            <a:r>
              <a:rPr lang="nl-BE" baseline="0" dirty="0" smtClean="0"/>
              <a:t> draait een </a:t>
            </a:r>
            <a:r>
              <a:rPr lang="nl-BE" b="1" baseline="0" dirty="0" smtClean="0"/>
              <a:t>Mongodb</a:t>
            </a:r>
            <a:r>
              <a:rPr lang="nl-BE" baseline="0" dirty="0" smtClean="0"/>
              <a:t>. Hier wordt de data </a:t>
            </a:r>
            <a:r>
              <a:rPr lang="nl-BE" b="1" baseline="0" dirty="0" smtClean="0"/>
              <a:t>echt in opgeslagen </a:t>
            </a:r>
            <a:r>
              <a:rPr lang="nl-BE" baseline="0" dirty="0" smtClean="0"/>
              <a:t>en deze wordt nauwlettend in de </a:t>
            </a:r>
            <a:r>
              <a:rPr lang="nl-BE" b="1" baseline="0" dirty="0" smtClean="0"/>
              <a:t>gaten</a:t>
            </a:r>
            <a:r>
              <a:rPr lang="nl-BE" baseline="0" dirty="0" smtClean="0"/>
              <a:t> gehouden door de </a:t>
            </a:r>
            <a:r>
              <a:rPr lang="nl-BE" b="1" baseline="0" dirty="0" smtClean="0"/>
              <a:t>mongo</a:t>
            </a:r>
            <a:r>
              <a:rPr lang="nl-BE" baseline="0" dirty="0" smtClean="0"/>
              <a:t> </a:t>
            </a:r>
            <a:r>
              <a:rPr lang="nl-BE" b="1" baseline="0" dirty="0" smtClean="0"/>
              <a:t>driver</a:t>
            </a:r>
            <a:r>
              <a:rPr lang="nl-BE" baseline="0" dirty="0" smtClean="0"/>
              <a:t> om </a:t>
            </a:r>
            <a:r>
              <a:rPr lang="nl-BE" b="1" baseline="0" dirty="0" smtClean="0"/>
              <a:t>wijzigingen</a:t>
            </a:r>
            <a:r>
              <a:rPr lang="nl-BE" baseline="0" dirty="0" smtClean="0"/>
              <a:t> op te pikken en deze te kunnen </a:t>
            </a:r>
            <a:r>
              <a:rPr lang="nl-BE" b="1" baseline="0" dirty="0" smtClean="0"/>
              <a:t>propageren</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48</a:t>
            </a:fld>
            <a:endParaRPr lang="nl-BE"/>
          </a:p>
        </p:txBody>
      </p:sp>
    </p:spTree>
    <p:extLst>
      <p:ext uri="{BB962C8B-B14F-4D97-AF65-F5344CB8AC3E}">
        <p14:creationId xmlns:p14="http://schemas.microsoft.com/office/powerpoint/2010/main" val="385291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Op de server zit</a:t>
            </a:r>
            <a:r>
              <a:rPr lang="nl-BE" baseline="0" dirty="0" smtClean="0"/>
              <a:t> veel </a:t>
            </a:r>
            <a:r>
              <a:rPr lang="nl-BE" b="1" baseline="0" dirty="0" smtClean="0"/>
              <a:t>functionaliteit</a:t>
            </a:r>
            <a:r>
              <a:rPr lang="nl-BE" baseline="0" dirty="0" smtClean="0"/>
              <a:t>. </a:t>
            </a:r>
            <a:r>
              <a:rPr lang="nl-BE" b="1" baseline="0" dirty="0" smtClean="0"/>
              <a:t>Business logica </a:t>
            </a:r>
            <a:r>
              <a:rPr lang="nl-BE" baseline="0" dirty="0" smtClean="0"/>
              <a:t>wordt uitgevoerd</a:t>
            </a:r>
            <a:r>
              <a:rPr lang="nl-BE" b="1" baseline="0" dirty="0" smtClean="0"/>
              <a:t>, Mongo driver </a:t>
            </a:r>
            <a:r>
              <a:rPr lang="nl-BE" baseline="0" dirty="0" smtClean="0"/>
              <a:t>volgt de database op.</a:t>
            </a:r>
            <a:endParaRPr lang="nl-BE" dirty="0" smtClean="0"/>
          </a:p>
          <a:p>
            <a:endParaRPr lang="nl-BE" dirty="0" smtClean="0"/>
          </a:p>
          <a:p>
            <a:r>
              <a:rPr lang="nl-BE" dirty="0" smtClean="0"/>
              <a:t>[</a:t>
            </a:r>
            <a:r>
              <a:rPr lang="nl-BE" b="1" dirty="0" smtClean="0"/>
              <a:t>Transport</a:t>
            </a:r>
            <a:r>
              <a:rPr lang="nl-BE" dirty="0" smtClean="0"/>
              <a:t>] Uiteraard moeten nu client en server kunnen </a:t>
            </a:r>
            <a:r>
              <a:rPr lang="nl-BE" b="1" dirty="0" smtClean="0"/>
              <a:t>praten</a:t>
            </a:r>
            <a:r>
              <a:rPr lang="nl-BE" dirty="0" smtClean="0"/>
              <a:t>. Hier blinkt </a:t>
            </a:r>
            <a:r>
              <a:rPr lang="nl-BE" b="1" dirty="0" smtClean="0"/>
              <a:t>Meteor echt uit</a:t>
            </a:r>
            <a:r>
              <a:rPr lang="nl-BE" dirty="0" smtClean="0"/>
              <a:t>.</a:t>
            </a:r>
            <a:r>
              <a:rPr lang="nl-BE" baseline="0" dirty="0" smtClean="0"/>
              <a:t> Hier gebeurd veel magie die ons het leven gemakkelijker maakt.</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49</a:t>
            </a:fld>
            <a:endParaRPr lang="nl-BE"/>
          </a:p>
        </p:txBody>
      </p:sp>
    </p:spTree>
    <p:extLst>
      <p:ext uri="{BB962C8B-B14F-4D97-AF65-F5344CB8AC3E}">
        <p14:creationId xmlns:p14="http://schemas.microsoft.com/office/powerpoint/2010/main" val="3259135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[Distributie]</a:t>
            </a:r>
            <a:r>
              <a:rPr lang="nl-BE" baseline="0" dirty="0" smtClean="0"/>
              <a:t> Ik haalde het daarnet al aan. Distributie van een javascript applicatie is eenvoudig. Je zet een applicatie online en iedereen die een browser heeft kan je applicatie gebruiken. Dit scheid zeer veel complexiteit van de code in bepaalde zin af. Je hoeft je software niet meer te ‘kopen’ in de winkel en de cd te installeren. Werk je een native applicatie met javascript uit zal je deze via de desbetreffende stores kunnen aanbieden. Op deze manier heeft javascript als het ware een nieuwe markt op poten kunnen zetten.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5</a:t>
            </a:fld>
            <a:endParaRPr lang="nl-BE"/>
          </a:p>
        </p:txBody>
      </p:sp>
    </p:spTree>
    <p:extLst>
      <p:ext uri="{BB962C8B-B14F-4D97-AF65-F5344CB8AC3E}">
        <p14:creationId xmlns:p14="http://schemas.microsoft.com/office/powerpoint/2010/main" val="3285738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[DDP] Om de data op de </a:t>
            </a:r>
            <a:r>
              <a:rPr lang="nl-BE" b="1" dirty="0" smtClean="0"/>
              <a:t>server</a:t>
            </a:r>
            <a:r>
              <a:rPr lang="nl-BE" dirty="0" smtClean="0"/>
              <a:t> </a:t>
            </a:r>
            <a:r>
              <a:rPr lang="nl-BE" b="1" dirty="0" smtClean="0"/>
              <a:t>gelijk</a:t>
            </a:r>
            <a:r>
              <a:rPr lang="nl-BE" dirty="0" smtClean="0"/>
              <a:t> te houden met de data die</a:t>
            </a:r>
            <a:r>
              <a:rPr lang="nl-BE" baseline="0" dirty="0" smtClean="0"/>
              <a:t> de </a:t>
            </a:r>
            <a:r>
              <a:rPr lang="nl-BE" b="1" baseline="0" dirty="0" smtClean="0"/>
              <a:t>client</a:t>
            </a:r>
            <a:r>
              <a:rPr lang="nl-BE" baseline="0" dirty="0" smtClean="0"/>
              <a:t> nodig heeft, </a:t>
            </a:r>
            <a:r>
              <a:rPr lang="nl-BE" dirty="0" smtClean="0"/>
              <a:t>heeft meteor een </a:t>
            </a:r>
            <a:r>
              <a:rPr lang="nl-BE" b="1" dirty="0" smtClean="0"/>
              <a:t>eigen protocol </a:t>
            </a:r>
            <a:r>
              <a:rPr lang="nl-BE" dirty="0" smtClean="0"/>
              <a:t>ontwikkeld:</a:t>
            </a:r>
            <a:r>
              <a:rPr lang="nl-BE" baseline="0" dirty="0" smtClean="0"/>
              <a:t> DDP. DDP gebruikt ondrliggend </a:t>
            </a:r>
            <a:r>
              <a:rPr lang="nl-BE" b="1" baseline="0" dirty="0" smtClean="0"/>
              <a:t>websockets</a:t>
            </a:r>
            <a:r>
              <a:rPr lang="nl-BE" baseline="0" dirty="0" smtClean="0"/>
              <a:t> om snel packetejes over te brengen. Concreet gaat hier de data over die zegt van object met id 1 is veranderd op de server en mini mongo gaat dit oppikken en zijn locale opslag updaten om het model te matchen op de server. Omgekeerd werkt dat uiteraard ook. </a:t>
            </a:r>
            <a:r>
              <a:rPr lang="nl-BE" b="1" baseline="0" dirty="0" smtClean="0"/>
              <a:t>Minimongo</a:t>
            </a:r>
            <a:r>
              <a:rPr lang="nl-BE" baseline="0" dirty="0" smtClean="0"/>
              <a:t> dedecteerd dat wij een waarde veranderd hebben en gaat die publishen naar de mongo driver op de server. Deze gaat dit dan opslaan in de Mongo DB.</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50</a:t>
            </a:fld>
            <a:endParaRPr lang="nl-BE"/>
          </a:p>
        </p:txBody>
      </p:sp>
    </p:spTree>
    <p:extLst>
      <p:ext uri="{BB962C8B-B14F-4D97-AF65-F5344CB8AC3E}">
        <p14:creationId xmlns:p14="http://schemas.microsoft.com/office/powerpoint/2010/main" val="819172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[Basic] Wanneer</a:t>
            </a:r>
            <a:r>
              <a:rPr lang="nl-BE" baseline="0" dirty="0" smtClean="0"/>
              <a:t> we </a:t>
            </a:r>
            <a:r>
              <a:rPr lang="nl-BE" b="1" baseline="0" dirty="0" smtClean="0"/>
              <a:t>geen data </a:t>
            </a:r>
            <a:r>
              <a:rPr lang="nl-BE" baseline="0" dirty="0" smtClean="0"/>
              <a:t>willen updaten maar gewoon </a:t>
            </a:r>
            <a:r>
              <a:rPr lang="nl-BE" b="1" baseline="0" dirty="0" smtClean="0"/>
              <a:t>code</a:t>
            </a:r>
            <a:r>
              <a:rPr lang="nl-BE" baseline="0" dirty="0" smtClean="0"/>
              <a:t> op de server willen </a:t>
            </a:r>
            <a:r>
              <a:rPr lang="nl-BE" b="1" baseline="0" dirty="0" smtClean="0"/>
              <a:t>aanroepen</a:t>
            </a:r>
            <a:r>
              <a:rPr lang="nl-BE" baseline="0" dirty="0" smtClean="0"/>
              <a:t> (bv een email sturen)</a:t>
            </a:r>
            <a:r>
              <a:rPr lang="nl-BE" dirty="0" smtClean="0"/>
              <a:t> dan kan</a:t>
            </a:r>
            <a:r>
              <a:rPr lang="nl-BE" baseline="0" dirty="0" smtClean="0"/>
              <a:t> je in je client code een </a:t>
            </a:r>
            <a:r>
              <a:rPr lang="nl-BE" b="1" baseline="0" dirty="0" smtClean="0"/>
              <a:t>server method </a:t>
            </a:r>
            <a:r>
              <a:rPr lang="nl-BE" baseline="0" dirty="0" smtClean="0"/>
              <a:t>aanroepen. Deze gaat achterliggend een http call doen naar de server maar in jouw code lijkt het alsof je gewoon een </a:t>
            </a:r>
            <a:r>
              <a:rPr lang="nl-BE" b="1" baseline="0" dirty="0" smtClean="0"/>
              <a:t>normale functie aanroept</a:t>
            </a:r>
            <a:r>
              <a:rPr lang="nl-BE" baseline="0" dirty="0" smtClean="0"/>
              <a:t>.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51</a:t>
            </a:fld>
            <a:endParaRPr lang="nl-BE"/>
          </a:p>
        </p:txBody>
      </p:sp>
    </p:spTree>
    <p:extLst>
      <p:ext uri="{BB962C8B-B14F-4D97-AF65-F5344CB8AC3E}">
        <p14:creationId xmlns:p14="http://schemas.microsoft.com/office/powerpoint/2010/main" val="214136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Waar blinkt meteor dus</a:t>
            </a:r>
            <a:r>
              <a:rPr lang="nl-BE" baseline="0" dirty="0" smtClean="0"/>
              <a:t> enorm in uit en versnelt het onze developtijd? </a:t>
            </a:r>
            <a:r>
              <a:rPr lang="nl-BE" b="1" baseline="0" dirty="0" smtClean="0"/>
              <a:t>Transport</a:t>
            </a:r>
            <a:r>
              <a:rPr lang="nl-BE" baseline="0" dirty="0" smtClean="0"/>
              <a:t>. Zo eenvoudig je server aanroepen is echt wonderbaarlijk.</a:t>
            </a:r>
            <a:endParaRPr lang="nl-BE" dirty="0" smtClean="0"/>
          </a:p>
          <a:p>
            <a:endParaRPr lang="nl-BE" dirty="0" smtClean="0"/>
          </a:p>
          <a:p>
            <a:r>
              <a:rPr lang="nl-BE" dirty="0" smtClean="0"/>
              <a:t>[Samenvatting L1] Passen</a:t>
            </a:r>
            <a:r>
              <a:rPr lang="nl-BE" baseline="0" dirty="0" smtClean="0"/>
              <a:t> de </a:t>
            </a:r>
            <a:r>
              <a:rPr lang="nl-BE" b="1" baseline="0" dirty="0" smtClean="0"/>
              <a:t>blokken</a:t>
            </a:r>
            <a:r>
              <a:rPr lang="nl-BE" baseline="0" dirty="0" smtClean="0"/>
              <a:t> mooi in elkaar? Zeker! Is meteor </a:t>
            </a:r>
            <a:r>
              <a:rPr lang="nl-BE" b="1" baseline="0" dirty="0" smtClean="0"/>
              <a:t>klaar voor de toekomst</a:t>
            </a:r>
            <a:r>
              <a:rPr lang="nl-BE" baseline="0" dirty="0" smtClean="0"/>
              <a:t>? Voor meteor is de toekomst vandaag al! We weten dat onze frontend gekozen kan worden onze server gebruik maakt van prachtige technologien en het transport een pareltje is waar wij als developers lyrisch van worden. </a:t>
            </a:r>
          </a:p>
          <a:p>
            <a:endParaRPr lang="nl-BE" baseline="0" dirty="0" smtClean="0"/>
          </a:p>
          <a:p>
            <a:r>
              <a:rPr lang="nl-BE" baseline="0" dirty="0" smtClean="0"/>
              <a:t>[Samenvatting L0] Ik hoop duidelijk gemaakt te hebben dat ik enorme </a:t>
            </a:r>
            <a:r>
              <a:rPr lang="nl-BE" b="1" baseline="0" dirty="0" smtClean="0"/>
              <a:t>fan van Javascript </a:t>
            </a:r>
            <a:r>
              <a:rPr lang="nl-BE" baseline="0" dirty="0" smtClean="0"/>
              <a:t>ben. Ik daar zeker </a:t>
            </a:r>
            <a:r>
              <a:rPr lang="nl-BE" b="1" baseline="0" dirty="0" smtClean="0"/>
              <a:t>niet alleen in ben </a:t>
            </a:r>
            <a:r>
              <a:rPr lang="nl-BE" baseline="0" dirty="0" smtClean="0"/>
              <a:t>als we de getallen mogen geloven. </a:t>
            </a:r>
            <a:r>
              <a:rPr lang="nl-BE" b="1" baseline="0" dirty="0" smtClean="0"/>
              <a:t>Meteor</a:t>
            </a:r>
            <a:r>
              <a:rPr lang="nl-BE" baseline="0" dirty="0" smtClean="0"/>
              <a:t> al het </a:t>
            </a:r>
            <a:r>
              <a:rPr lang="nl-BE" b="1" baseline="0" dirty="0" smtClean="0"/>
              <a:t>beste</a:t>
            </a:r>
            <a:r>
              <a:rPr lang="nl-BE" baseline="0" dirty="0" smtClean="0"/>
              <a:t> van </a:t>
            </a:r>
            <a:r>
              <a:rPr lang="nl-BE" b="1" baseline="0" dirty="0" smtClean="0"/>
              <a:t>Javascript</a:t>
            </a:r>
            <a:r>
              <a:rPr lang="nl-BE" baseline="0" dirty="0" smtClean="0"/>
              <a:t> </a:t>
            </a:r>
            <a:r>
              <a:rPr lang="nl-BE" b="1" baseline="0" dirty="0" smtClean="0"/>
              <a:t>bundeld</a:t>
            </a:r>
            <a:r>
              <a:rPr lang="nl-BE" baseline="0" dirty="0" smtClean="0"/>
              <a:t> in een eenvoud te gebruiken platform. Meteor een uitstekend platform is om </a:t>
            </a:r>
            <a:r>
              <a:rPr lang="nl-BE" b="1" baseline="0" dirty="0" smtClean="0"/>
              <a:t>snel</a:t>
            </a:r>
            <a:r>
              <a:rPr lang="nl-BE" baseline="0" dirty="0" smtClean="0"/>
              <a:t> en dus </a:t>
            </a:r>
            <a:r>
              <a:rPr lang="nl-BE" b="1" baseline="0" dirty="0" smtClean="0"/>
              <a:t>goedkoop</a:t>
            </a:r>
            <a:r>
              <a:rPr lang="nl-BE" baseline="0" dirty="0" smtClean="0"/>
              <a:t> </a:t>
            </a:r>
            <a:r>
              <a:rPr lang="nl-BE" b="1" baseline="0" dirty="0" smtClean="0"/>
              <a:t>realtime applicaties </a:t>
            </a:r>
            <a:r>
              <a:rPr lang="nl-BE" baseline="0" dirty="0" smtClean="0"/>
              <a:t>te bouwen. En Meteor ieder van ons in staat stelt de toekomst van Javascript en het internet vandaag te bouwen.</a:t>
            </a:r>
            <a:endParaRPr lang="nl-BE" dirty="0" smtClean="0"/>
          </a:p>
          <a:p>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[Einde] Op</a:t>
            </a:r>
            <a:r>
              <a:rPr lang="nl-BE" baseline="0" dirty="0" smtClean="0"/>
              <a:t> </a:t>
            </a:r>
            <a:r>
              <a:rPr lang="nl-BE" b="1" baseline="0" dirty="0" smtClean="0"/>
              <a:t>10 mei </a:t>
            </a:r>
            <a:r>
              <a:rPr lang="nl-BE" baseline="0" dirty="0" smtClean="0"/>
              <a:t>gaat er hier een nieuwe editie van </a:t>
            </a:r>
            <a:r>
              <a:rPr lang="nl-BE" b="1" baseline="0" dirty="0" smtClean="0"/>
              <a:t>JSValley</a:t>
            </a:r>
            <a:r>
              <a:rPr lang="nl-BE" baseline="0" dirty="0" smtClean="0"/>
              <a:t> door. Waar de topics allemaal </a:t>
            </a:r>
            <a:r>
              <a:rPr lang="nl-BE" b="1" baseline="0" dirty="0" smtClean="0"/>
              <a:t>Javascript</a:t>
            </a:r>
            <a:r>
              <a:rPr lang="nl-BE" baseline="0" dirty="0" smtClean="0"/>
              <a:t> zijn en nu met de nadruk op </a:t>
            </a:r>
            <a:r>
              <a:rPr lang="nl-BE" b="1" baseline="0" dirty="0" smtClean="0"/>
              <a:t>functioneel programmeren</a:t>
            </a:r>
            <a:r>
              <a:rPr lang="nl-BE" baseline="0" dirty="0" smtClean="0"/>
              <a:t>. Kijk zeker is naar onze prachtige </a:t>
            </a:r>
            <a:r>
              <a:rPr lang="nl-BE" b="1" baseline="0" dirty="0" smtClean="0"/>
              <a:t>website</a:t>
            </a:r>
            <a:r>
              <a:rPr lang="nl-BE" baseline="0" dirty="0" smtClean="0"/>
              <a:t> (involved-it.be) en volg ons </a:t>
            </a:r>
            <a:r>
              <a:rPr lang="nl-BE" b="1" baseline="0" dirty="0" smtClean="0"/>
              <a:t>twitter</a:t>
            </a:r>
            <a:r>
              <a:rPr lang="nl-BE" baseline="0" dirty="0" smtClean="0"/>
              <a:t> of </a:t>
            </a:r>
            <a:r>
              <a:rPr lang="nl-BE" b="1" baseline="0" dirty="0" smtClean="0"/>
              <a:t>linkedin</a:t>
            </a:r>
            <a:r>
              <a:rPr lang="nl-BE" baseline="0" dirty="0" smtClean="0"/>
              <a:t>. Vragen mag je altijd sturen naar </a:t>
            </a:r>
            <a:r>
              <a:rPr lang="nl-BE" b="1" baseline="0" dirty="0" smtClean="0"/>
              <a:t>post@involved-it.be</a:t>
            </a:r>
            <a:r>
              <a:rPr lang="nl-BE" baseline="0" dirty="0" smtClean="0"/>
              <a:t> of naar mij persoonlijk </a:t>
            </a:r>
            <a:r>
              <a:rPr lang="nl-BE" b="1" baseline="0" dirty="0" smtClean="0"/>
              <a:t>robin.Vercammen@involved-it.be</a:t>
            </a:r>
            <a:r>
              <a:rPr lang="nl-BE" baseline="0" dirty="0" smtClean="0"/>
              <a:t>. Na de middag gaan we een </a:t>
            </a:r>
            <a:r>
              <a:rPr lang="nl-BE" b="1" baseline="0" dirty="0" smtClean="0"/>
              <a:t>workshop</a:t>
            </a:r>
            <a:r>
              <a:rPr lang="nl-BE" baseline="0" dirty="0" smtClean="0"/>
              <a:t> doorlopen en alle </a:t>
            </a:r>
            <a:r>
              <a:rPr lang="nl-BE" b="1" baseline="0" dirty="0" smtClean="0"/>
              <a:t>goodies</a:t>
            </a:r>
            <a:r>
              <a:rPr lang="nl-BE" baseline="0" dirty="0" smtClean="0"/>
              <a:t> van Meteor ervaren. En voor nu smakelijk en tot straks!</a:t>
            </a:r>
          </a:p>
        </p:txBody>
      </p:sp>
      <p:sp>
        <p:nvSpPr>
          <p:cNvPr id="4" name="Slide Number Placeholder 3"/>
          <p:cNvSpPr>
            <a:spLocks noGrp="1"/>
          </p:cNvSpPr>
          <p:nvPr>
            <p:ph type="sldNum" sz="quarter" idx="10"/>
          </p:nvPr>
        </p:nvSpPr>
        <p:spPr/>
        <p:txBody>
          <a:bodyPr/>
          <a:lstStyle/>
          <a:p>
            <a:fld id="{1AB892DD-6D9C-4B9F-A347-C24B49E9315E}" type="slidenum">
              <a:rPr lang="nl-BE" smtClean="0"/>
              <a:t>52</a:t>
            </a:fld>
            <a:endParaRPr lang="nl-BE"/>
          </a:p>
        </p:txBody>
      </p:sp>
    </p:spTree>
    <p:extLst>
      <p:ext uri="{BB962C8B-B14F-4D97-AF65-F5344CB8AC3E}">
        <p14:creationId xmlns:p14="http://schemas.microsoft.com/office/powerpoint/2010/main" val="8659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[Community] Inpikkend op de grote communitie.</a:t>
            </a:r>
            <a:r>
              <a:rPr lang="nl-BE" baseline="0" dirty="0" smtClean="0"/>
              <a:t> Op dit moment zijn er meer dan 2 miljoen opensource javascript projecten gehost op github. Van alle projecten die op github gehost worden zijn er 10 in de top 20 aantal steren die met javascript geschreven zijn. Waarvan meteor er 1 is.</a:t>
            </a:r>
            <a:endParaRPr lang="nl-BE" b="1" dirty="0"/>
          </a:p>
        </p:txBody>
      </p:sp>
      <p:sp>
        <p:nvSpPr>
          <p:cNvPr id="4" name="Slide Number Placeholder 3"/>
          <p:cNvSpPr>
            <a:spLocks noGrp="1"/>
          </p:cNvSpPr>
          <p:nvPr>
            <p:ph type="sldNum" sz="quarter" idx="10"/>
          </p:nvPr>
        </p:nvSpPr>
        <p:spPr/>
        <p:txBody>
          <a:bodyPr/>
          <a:lstStyle/>
          <a:p>
            <a:fld id="{1AB892DD-6D9C-4B9F-A347-C24B49E9315E}" type="slidenum">
              <a:rPr lang="nl-BE" smtClean="0"/>
              <a:t>6</a:t>
            </a:fld>
            <a:endParaRPr lang="nl-BE"/>
          </a:p>
        </p:txBody>
      </p:sp>
    </p:spTree>
    <p:extLst>
      <p:ext uri="{BB962C8B-B14F-4D97-AF65-F5344CB8AC3E}">
        <p14:creationId xmlns:p14="http://schemas.microsoft.com/office/powerpoint/2010/main" val="3312034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[Community] Vragen over javascript</a:t>
            </a:r>
            <a:r>
              <a:rPr lang="nl-BE" baseline="0" dirty="0" smtClean="0"/>
              <a:t> zullen nooit lang onbeantwoord blijven. Op Stack Overflow zijn er zo’n dik miljoen vragen beschikbaar. </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7</a:t>
            </a:fld>
            <a:endParaRPr lang="nl-BE"/>
          </a:p>
        </p:txBody>
      </p:sp>
    </p:spTree>
    <p:extLst>
      <p:ext uri="{BB962C8B-B14F-4D97-AF65-F5344CB8AC3E}">
        <p14:creationId xmlns:p14="http://schemas.microsoft.com/office/powerpoint/2010/main" val="259694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[Samenvatting L2] Nu we weten dat starten</a:t>
            </a:r>
            <a:r>
              <a:rPr lang="nl-BE" baseline="0" dirty="0" smtClean="0"/>
              <a:t> met javascript eenvoudig kan zijn, een gigantische markt openligt om te betreden en er een gigantische communitie geschaard gaat waar geen vraag onbeantwoord zal blijven kunnen we dieper ingaan waarom zoveel devices gebruik kunnen maken van javascript.</a:t>
            </a:r>
          </a:p>
          <a:p>
            <a:endParaRPr lang="nl-BE" dirty="0" smtClean="0"/>
          </a:p>
          <a:p>
            <a:r>
              <a:rPr lang="nl-BE" dirty="0" smtClean="0"/>
              <a:t>[Multiplatform] Javascript kan letterlijk overal draaien.</a:t>
            </a:r>
            <a:r>
              <a:rPr lang="nl-BE" baseline="0" dirty="0" smtClean="0"/>
              <a:t> Van browsers tot space shuttles. Javascript wordt gebruikt om DE ervaring naar de gebruiker te brengen.</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8</a:t>
            </a:fld>
            <a:endParaRPr lang="nl-BE"/>
          </a:p>
        </p:txBody>
      </p:sp>
    </p:spTree>
    <p:extLst>
      <p:ext uri="{BB962C8B-B14F-4D97-AF65-F5344CB8AC3E}">
        <p14:creationId xmlns:p14="http://schemas.microsoft.com/office/powerpoint/2010/main" val="18798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[Browser] Heel veel van het success van javascript is te danken aan browsers.</a:t>
            </a:r>
            <a:r>
              <a:rPr lang="nl-BE" baseline="0" dirty="0" smtClean="0"/>
              <a:t> Browers zorgen er immers voor dat javascript om miljarden devices gedraait kan worden en ontwikkelaars hier toepassing voor schrijven. Elke browser heeft zijn javascript engine, welke jou code zal draaien en aanbieden aan de gebruiker.</a:t>
            </a:r>
            <a:endParaRPr lang="nl-BE" dirty="0"/>
          </a:p>
        </p:txBody>
      </p:sp>
      <p:sp>
        <p:nvSpPr>
          <p:cNvPr id="4" name="Slide Number Placeholder 3"/>
          <p:cNvSpPr>
            <a:spLocks noGrp="1"/>
          </p:cNvSpPr>
          <p:nvPr>
            <p:ph type="sldNum" sz="quarter" idx="10"/>
          </p:nvPr>
        </p:nvSpPr>
        <p:spPr/>
        <p:txBody>
          <a:bodyPr/>
          <a:lstStyle/>
          <a:p>
            <a:fld id="{1AB892DD-6D9C-4B9F-A347-C24B49E9315E}" type="slidenum">
              <a:rPr lang="nl-BE" smtClean="0"/>
              <a:t>9</a:t>
            </a:fld>
            <a:endParaRPr lang="nl-BE"/>
          </a:p>
        </p:txBody>
      </p:sp>
    </p:spTree>
    <p:extLst>
      <p:ext uri="{BB962C8B-B14F-4D97-AF65-F5344CB8AC3E}">
        <p14:creationId xmlns:p14="http://schemas.microsoft.com/office/powerpoint/2010/main" val="429137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67335"/>
            <a:ext cx="9144000" cy="923330"/>
          </a:xfrm>
        </p:spPr>
        <p:txBody>
          <a:bodyPr anchor="ctr" anchorCtr="1">
            <a:spAutoFit/>
          </a:bodyPr>
          <a:lstStyle>
            <a:lvl1pPr algn="ctr">
              <a:defRPr sz="6000"/>
            </a:lvl1pPr>
          </a:lstStyle>
          <a:p>
            <a:r>
              <a:rPr lang="en-US" dirty="0" smtClean="0"/>
              <a:t>Click to edit Master style</a:t>
            </a:r>
            <a:endParaRPr lang="nl-BE" dirty="0"/>
          </a:p>
        </p:txBody>
      </p:sp>
      <p:sp>
        <p:nvSpPr>
          <p:cNvPr id="4" name="Date Placeholder 3"/>
          <p:cNvSpPr>
            <a:spLocks noGrp="1"/>
          </p:cNvSpPr>
          <p:nvPr>
            <p:ph type="dt" sz="half" idx="10"/>
          </p:nvPr>
        </p:nvSpPr>
        <p:spPr/>
        <p:txBody>
          <a:bodyPr/>
          <a:lstStyle/>
          <a:p>
            <a:fld id="{6F39BDF7-7A4C-458F-AD68-CE17A0E77C50}" type="datetimeFigureOut">
              <a:rPr lang="nl-BE" smtClean="0"/>
              <a:t>18/09/16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40768486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6F39BDF7-7A4C-458F-AD68-CE17A0E77C50}" type="datetimeFigureOut">
              <a:rPr lang="nl-BE" smtClean="0"/>
              <a:t>18/09/16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316663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6F39BDF7-7A4C-458F-AD68-CE17A0E77C50}" type="datetimeFigureOut">
              <a:rPr lang="nl-BE" smtClean="0"/>
              <a:t>18/09/16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210652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6F39BDF7-7A4C-458F-AD68-CE17A0E77C50}" type="datetimeFigureOut">
              <a:rPr lang="nl-BE" smtClean="0"/>
              <a:t>18/09/16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8378963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nl-BE" dirty="0"/>
          </a:p>
        </p:txBody>
      </p:sp>
      <p:sp>
        <p:nvSpPr>
          <p:cNvPr id="4" name="Date Placeholder 3"/>
          <p:cNvSpPr>
            <a:spLocks noGrp="1"/>
          </p:cNvSpPr>
          <p:nvPr>
            <p:ph type="dt" sz="half" idx="10"/>
          </p:nvPr>
        </p:nvSpPr>
        <p:spPr/>
        <p:txBody>
          <a:bodyPr/>
          <a:lstStyle/>
          <a:p>
            <a:fld id="{6F39BDF7-7A4C-458F-AD68-CE17A0E77C50}" type="datetimeFigureOut">
              <a:rPr lang="nl-BE" smtClean="0"/>
              <a:t>18/09/16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14621459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6F39BDF7-7A4C-458F-AD68-CE17A0E77C50}" type="datetimeFigureOut">
              <a:rPr lang="nl-BE" smtClean="0"/>
              <a:t>18/09/16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235934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6F39BDF7-7A4C-458F-AD68-CE17A0E77C50}" type="datetimeFigureOut">
              <a:rPr lang="nl-BE" smtClean="0"/>
              <a:t>18/09/16</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185262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6F39BDF7-7A4C-458F-AD68-CE17A0E77C50}" type="datetimeFigureOut">
              <a:rPr lang="nl-BE" smtClean="0"/>
              <a:t>18/09/16</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351558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9BDF7-7A4C-458F-AD68-CE17A0E77C50}" type="datetimeFigureOut">
              <a:rPr lang="nl-BE" smtClean="0"/>
              <a:t>18/09/16</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998833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39BDF7-7A4C-458F-AD68-CE17A0E77C50}" type="datetimeFigureOut">
              <a:rPr lang="nl-BE" smtClean="0"/>
              <a:t>18/09/16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2554517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39BDF7-7A4C-458F-AD68-CE17A0E77C50}" type="datetimeFigureOut">
              <a:rPr lang="nl-BE" smtClean="0"/>
              <a:t>18/09/16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37A8F56-6086-459E-A065-59BE6DA5FC32}" type="slidenum">
              <a:rPr lang="nl-BE" smtClean="0"/>
              <a:t>‹#›</a:t>
            </a:fld>
            <a:endParaRPr lang="nl-BE"/>
          </a:p>
        </p:txBody>
      </p:sp>
    </p:spTree>
    <p:extLst>
      <p:ext uri="{BB962C8B-B14F-4D97-AF65-F5344CB8AC3E}">
        <p14:creationId xmlns:p14="http://schemas.microsoft.com/office/powerpoint/2010/main" val="26959139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nl-BE"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9BDF7-7A4C-458F-AD68-CE17A0E77C50}" type="datetimeFigureOut">
              <a:rPr lang="nl-BE" smtClean="0"/>
              <a:t>18/09/16</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8F56-6086-459E-A065-59BE6DA5FC32}" type="slidenum">
              <a:rPr lang="nl-BE" smtClean="0"/>
              <a:t>‹#›</a:t>
            </a:fld>
            <a:endParaRPr lang="nl-BE"/>
          </a:p>
        </p:txBody>
      </p:sp>
    </p:spTree>
    <p:extLst>
      <p:ext uri="{BB962C8B-B14F-4D97-AF65-F5344CB8AC3E}">
        <p14:creationId xmlns:p14="http://schemas.microsoft.com/office/powerpoint/2010/main" val="3368493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752725"/>
            <a:ext cx="5715000" cy="1352550"/>
          </a:xfrm>
          <a:prstGeom prst="rect">
            <a:avLst/>
          </a:prstGeom>
        </p:spPr>
      </p:pic>
      <p:sp>
        <p:nvSpPr>
          <p:cNvPr id="3" name="Rectangle 2"/>
          <p:cNvSpPr/>
          <p:nvPr/>
        </p:nvSpPr>
        <p:spPr>
          <a:xfrm>
            <a:off x="381000" y="1"/>
            <a:ext cx="2446867" cy="1025736"/>
          </a:xfrm>
          <a:prstGeom prst="rect">
            <a:avLst/>
          </a:prstGeom>
          <a:solidFill>
            <a:srgbClr val="0566B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0F0F0"/>
              </a:solidFill>
            </a:endParaRPr>
          </a:p>
        </p:txBody>
      </p:sp>
      <p:pic>
        <p:nvPicPr>
          <p:cNvPr id="5" name="Picture 4" descr="involved logo white.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425" y="440683"/>
            <a:ext cx="2078567" cy="415713"/>
          </a:xfrm>
          <a:prstGeom prst="rect">
            <a:avLst/>
          </a:prstGeom>
        </p:spPr>
      </p:pic>
    </p:spTree>
    <p:extLst>
      <p:ext uri="{BB962C8B-B14F-4D97-AF65-F5344CB8AC3E}">
        <p14:creationId xmlns:p14="http://schemas.microsoft.com/office/powerpoint/2010/main" val="38173713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281" y="4327689"/>
            <a:ext cx="2160000" cy="18921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081" y="619583"/>
            <a:ext cx="10058400" cy="2703195"/>
          </a:xfrm>
          <a:prstGeom prst="rect">
            <a:avLst/>
          </a:prstGeom>
        </p:spPr>
      </p:pic>
    </p:spTree>
    <p:extLst>
      <p:ext uri="{BB962C8B-B14F-4D97-AF65-F5344CB8AC3E}">
        <p14:creationId xmlns:p14="http://schemas.microsoft.com/office/powerpoint/2010/main" val="396251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49" y="675119"/>
            <a:ext cx="6824648" cy="144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9" y="4448162"/>
            <a:ext cx="9445420" cy="1440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797" y="2672782"/>
            <a:ext cx="4126070" cy="1440000"/>
          </a:xfrm>
          <a:prstGeom prst="rect">
            <a:avLst/>
          </a:prstGeom>
        </p:spPr>
      </p:pic>
    </p:spTree>
    <p:extLst>
      <p:ext uri="{BB962C8B-B14F-4D97-AF65-F5344CB8AC3E}">
        <p14:creationId xmlns:p14="http://schemas.microsoft.com/office/powerpoint/2010/main" val="3135482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nl-BE" dirty="0" smtClean="0">
                <a:solidFill>
                  <a:srgbClr val="F0F0F0"/>
                </a:solidFill>
              </a:rPr>
              <a:t>Rise of the Frameworks</a:t>
            </a:r>
            <a:endParaRPr lang="nl-BE" dirty="0">
              <a:solidFill>
                <a:srgbClr val="F0F0F0"/>
              </a:solidFill>
            </a:endParaRPr>
          </a:p>
        </p:txBody>
      </p:sp>
    </p:spTree>
    <p:extLst>
      <p:ext uri="{BB962C8B-B14F-4D97-AF65-F5344CB8AC3E}">
        <p14:creationId xmlns:p14="http://schemas.microsoft.com/office/powerpoint/2010/main" val="4208417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sp>
        <p:nvSpPr>
          <p:cNvPr id="5" name="TextBox 4"/>
          <p:cNvSpPr txBox="1"/>
          <p:nvPr/>
        </p:nvSpPr>
        <p:spPr>
          <a:xfrm>
            <a:off x="515980" y="292745"/>
            <a:ext cx="5299849" cy="1323439"/>
          </a:xfrm>
          <a:prstGeom prst="rect">
            <a:avLst/>
          </a:prstGeom>
          <a:noFill/>
        </p:spPr>
        <p:txBody>
          <a:bodyPr wrap="none" rtlCol="0">
            <a:spAutoFit/>
          </a:bodyPr>
          <a:lstStyle/>
          <a:p>
            <a:r>
              <a:rPr lang="nl-BE" sz="8000" b="1" dirty="0" smtClean="0">
                <a:solidFill>
                  <a:srgbClr val="F0F0F0"/>
                </a:solidFill>
              </a:rPr>
              <a:t>Angular </a:t>
            </a:r>
            <a:r>
              <a:rPr lang="nl-BE" sz="6000" b="1" dirty="0" smtClean="0">
                <a:solidFill>
                  <a:srgbClr val="F0F0F0"/>
                </a:solidFill>
              </a:rPr>
              <a:t>1.x</a:t>
            </a:r>
            <a:endParaRPr lang="nl-BE" sz="8000" b="1" dirty="0">
              <a:solidFill>
                <a:srgbClr val="F0F0F0"/>
              </a:solidFill>
            </a:endParaRPr>
          </a:p>
        </p:txBody>
      </p:sp>
      <p:sp>
        <p:nvSpPr>
          <p:cNvPr id="6" name="TextBox 5"/>
          <p:cNvSpPr txBox="1"/>
          <p:nvPr/>
        </p:nvSpPr>
        <p:spPr>
          <a:xfrm>
            <a:off x="3480566" y="1579437"/>
            <a:ext cx="3629520" cy="1569660"/>
          </a:xfrm>
          <a:prstGeom prst="rect">
            <a:avLst/>
          </a:prstGeom>
          <a:noFill/>
        </p:spPr>
        <p:txBody>
          <a:bodyPr wrap="none" rtlCol="0">
            <a:spAutoFit/>
          </a:bodyPr>
          <a:lstStyle/>
          <a:p>
            <a:r>
              <a:rPr lang="nl-BE" sz="9600" b="1" dirty="0" smtClean="0">
                <a:solidFill>
                  <a:srgbClr val="F0F0F0"/>
                </a:solidFill>
              </a:rPr>
              <a:t>React</a:t>
            </a:r>
            <a:endParaRPr lang="nl-BE" sz="5400" b="1" dirty="0">
              <a:solidFill>
                <a:srgbClr val="F0F0F0"/>
              </a:solidFill>
            </a:endParaRPr>
          </a:p>
        </p:txBody>
      </p:sp>
      <p:sp>
        <p:nvSpPr>
          <p:cNvPr id="7" name="TextBox 6"/>
          <p:cNvSpPr txBox="1"/>
          <p:nvPr/>
        </p:nvSpPr>
        <p:spPr>
          <a:xfrm>
            <a:off x="7408717" y="2103765"/>
            <a:ext cx="4136069" cy="1107996"/>
          </a:xfrm>
          <a:prstGeom prst="rect">
            <a:avLst/>
          </a:prstGeom>
          <a:noFill/>
        </p:spPr>
        <p:txBody>
          <a:bodyPr wrap="none" rtlCol="0">
            <a:spAutoFit/>
          </a:bodyPr>
          <a:lstStyle/>
          <a:p>
            <a:r>
              <a:rPr lang="nl-BE" sz="6600" dirty="0" smtClean="0">
                <a:solidFill>
                  <a:srgbClr val="F0F0F0"/>
                </a:solidFill>
              </a:rPr>
              <a:t>Backbone</a:t>
            </a:r>
            <a:endParaRPr lang="nl-BE" sz="5400" dirty="0">
              <a:solidFill>
                <a:srgbClr val="F0F0F0"/>
              </a:solidFill>
            </a:endParaRPr>
          </a:p>
        </p:txBody>
      </p:sp>
      <p:sp>
        <p:nvSpPr>
          <p:cNvPr id="9" name="TextBox 8"/>
          <p:cNvSpPr txBox="1"/>
          <p:nvPr/>
        </p:nvSpPr>
        <p:spPr>
          <a:xfrm>
            <a:off x="6282349" y="3429001"/>
            <a:ext cx="3918060" cy="1107996"/>
          </a:xfrm>
          <a:prstGeom prst="rect">
            <a:avLst/>
          </a:prstGeom>
          <a:noFill/>
        </p:spPr>
        <p:txBody>
          <a:bodyPr wrap="none" rtlCol="0">
            <a:spAutoFit/>
          </a:bodyPr>
          <a:lstStyle/>
          <a:p>
            <a:r>
              <a:rPr lang="nl-BE" sz="6600" dirty="0" smtClean="0">
                <a:solidFill>
                  <a:srgbClr val="F0F0F0"/>
                </a:solidFill>
              </a:rPr>
              <a:t>Knockout</a:t>
            </a:r>
            <a:endParaRPr lang="nl-BE" sz="5400" dirty="0" smtClean="0">
              <a:solidFill>
                <a:srgbClr val="F0F0F0"/>
              </a:solidFill>
            </a:endParaRPr>
          </a:p>
        </p:txBody>
      </p:sp>
      <p:sp>
        <p:nvSpPr>
          <p:cNvPr id="10" name="TextBox 9"/>
          <p:cNvSpPr txBox="1"/>
          <p:nvPr/>
        </p:nvSpPr>
        <p:spPr>
          <a:xfrm>
            <a:off x="1724890" y="4987637"/>
            <a:ext cx="3421129" cy="923330"/>
          </a:xfrm>
          <a:prstGeom prst="rect">
            <a:avLst/>
          </a:prstGeom>
          <a:noFill/>
        </p:spPr>
        <p:txBody>
          <a:bodyPr wrap="none" rtlCol="0">
            <a:spAutoFit/>
          </a:bodyPr>
          <a:lstStyle/>
          <a:p>
            <a:r>
              <a:rPr lang="nl-BE" sz="5400" dirty="0" smtClean="0">
                <a:solidFill>
                  <a:srgbClr val="F0F0F0"/>
                </a:solidFill>
              </a:rPr>
              <a:t>Backbone</a:t>
            </a:r>
            <a:endParaRPr lang="nl-BE" sz="5400" dirty="0">
              <a:solidFill>
                <a:srgbClr val="F0F0F0"/>
              </a:solidFill>
            </a:endParaRPr>
          </a:p>
        </p:txBody>
      </p:sp>
      <p:sp>
        <p:nvSpPr>
          <p:cNvPr id="11" name="TextBox 10"/>
          <p:cNvSpPr txBox="1"/>
          <p:nvPr/>
        </p:nvSpPr>
        <p:spPr>
          <a:xfrm>
            <a:off x="436418" y="3813010"/>
            <a:ext cx="2087431" cy="923330"/>
          </a:xfrm>
          <a:prstGeom prst="rect">
            <a:avLst/>
          </a:prstGeom>
          <a:noFill/>
        </p:spPr>
        <p:txBody>
          <a:bodyPr wrap="none" rtlCol="0">
            <a:spAutoFit/>
          </a:bodyPr>
          <a:lstStyle/>
          <a:p>
            <a:r>
              <a:rPr lang="nl-BE" sz="5400" dirty="0" smtClean="0">
                <a:solidFill>
                  <a:srgbClr val="F0F0F0"/>
                </a:solidFill>
              </a:rPr>
              <a:t>Vue.js</a:t>
            </a:r>
            <a:endParaRPr lang="nl-BE" dirty="0" smtClean="0">
              <a:solidFill>
                <a:srgbClr val="F0F0F0"/>
              </a:solidFill>
            </a:endParaRPr>
          </a:p>
        </p:txBody>
      </p:sp>
      <p:sp>
        <p:nvSpPr>
          <p:cNvPr id="12" name="TextBox 11"/>
          <p:cNvSpPr txBox="1"/>
          <p:nvPr/>
        </p:nvSpPr>
        <p:spPr>
          <a:xfrm>
            <a:off x="6338454" y="5328442"/>
            <a:ext cx="4039888" cy="1015663"/>
          </a:xfrm>
          <a:prstGeom prst="rect">
            <a:avLst/>
          </a:prstGeom>
          <a:noFill/>
        </p:spPr>
        <p:txBody>
          <a:bodyPr wrap="none" rtlCol="0">
            <a:spAutoFit/>
          </a:bodyPr>
          <a:lstStyle/>
          <a:p>
            <a:r>
              <a:rPr lang="nl-BE" sz="6000" b="1" dirty="0" smtClean="0">
                <a:solidFill>
                  <a:srgbClr val="F0F0F0"/>
                </a:solidFill>
              </a:rPr>
              <a:t>Angular</a:t>
            </a:r>
            <a:r>
              <a:rPr lang="nl-BE" b="1" dirty="0" smtClean="0">
                <a:solidFill>
                  <a:srgbClr val="F0F0F0"/>
                </a:solidFill>
              </a:rPr>
              <a:t> </a:t>
            </a:r>
            <a:r>
              <a:rPr lang="nl-BE" sz="4800" b="1" dirty="0" smtClean="0">
                <a:solidFill>
                  <a:srgbClr val="F0F0F0"/>
                </a:solidFill>
              </a:rPr>
              <a:t>2.0</a:t>
            </a:r>
            <a:endParaRPr lang="nl-BE" b="1" dirty="0">
              <a:solidFill>
                <a:srgbClr val="F0F0F0"/>
              </a:solidFill>
            </a:endParaRPr>
          </a:p>
        </p:txBody>
      </p:sp>
      <p:sp>
        <p:nvSpPr>
          <p:cNvPr id="13" name="TextBox 12"/>
          <p:cNvSpPr txBox="1"/>
          <p:nvPr/>
        </p:nvSpPr>
        <p:spPr>
          <a:xfrm>
            <a:off x="2098449" y="3146135"/>
            <a:ext cx="2794355" cy="1107996"/>
          </a:xfrm>
          <a:prstGeom prst="rect">
            <a:avLst/>
          </a:prstGeom>
          <a:noFill/>
        </p:spPr>
        <p:txBody>
          <a:bodyPr wrap="none" rtlCol="0">
            <a:spAutoFit/>
          </a:bodyPr>
          <a:lstStyle/>
          <a:p>
            <a:r>
              <a:rPr lang="nl-BE" sz="6600" dirty="0" smtClean="0">
                <a:solidFill>
                  <a:srgbClr val="F0F0F0"/>
                </a:solidFill>
              </a:rPr>
              <a:t>Ember</a:t>
            </a:r>
            <a:endParaRPr lang="nl-BE" dirty="0">
              <a:solidFill>
                <a:srgbClr val="F0F0F0"/>
              </a:solidFill>
            </a:endParaRPr>
          </a:p>
        </p:txBody>
      </p:sp>
      <p:sp>
        <p:nvSpPr>
          <p:cNvPr id="14" name="TextBox 13"/>
          <p:cNvSpPr txBox="1"/>
          <p:nvPr/>
        </p:nvSpPr>
        <p:spPr>
          <a:xfrm>
            <a:off x="7987048" y="585507"/>
            <a:ext cx="3167855" cy="1015663"/>
          </a:xfrm>
          <a:prstGeom prst="rect">
            <a:avLst/>
          </a:prstGeom>
          <a:noFill/>
        </p:spPr>
        <p:txBody>
          <a:bodyPr wrap="none" rtlCol="0">
            <a:spAutoFit/>
          </a:bodyPr>
          <a:lstStyle/>
          <a:p>
            <a:r>
              <a:rPr lang="nl-BE" sz="6000" dirty="0" smtClean="0">
                <a:solidFill>
                  <a:srgbClr val="F0F0F0"/>
                </a:solidFill>
              </a:rPr>
              <a:t>Polymer</a:t>
            </a:r>
            <a:endParaRPr lang="nl-BE" dirty="0">
              <a:solidFill>
                <a:srgbClr val="F0F0F0"/>
              </a:solidFill>
            </a:endParaRPr>
          </a:p>
        </p:txBody>
      </p:sp>
      <p:sp>
        <p:nvSpPr>
          <p:cNvPr id="15" name="TextBox 14"/>
          <p:cNvSpPr txBox="1"/>
          <p:nvPr/>
        </p:nvSpPr>
        <p:spPr>
          <a:xfrm>
            <a:off x="5130695" y="4254131"/>
            <a:ext cx="2392001" cy="1107996"/>
          </a:xfrm>
          <a:prstGeom prst="rect">
            <a:avLst/>
          </a:prstGeom>
          <a:noFill/>
        </p:spPr>
        <p:txBody>
          <a:bodyPr wrap="none" rtlCol="0">
            <a:spAutoFit/>
          </a:bodyPr>
          <a:lstStyle/>
          <a:p>
            <a:r>
              <a:rPr lang="nl-BE" sz="6600" dirty="0" smtClean="0">
                <a:solidFill>
                  <a:srgbClr val="F0F0F0"/>
                </a:solidFill>
              </a:rPr>
              <a:t>Spine</a:t>
            </a:r>
            <a:endParaRPr lang="nl-BE" dirty="0">
              <a:solidFill>
                <a:srgbClr val="F0F0F0"/>
              </a:solidFill>
            </a:endParaRPr>
          </a:p>
        </p:txBody>
      </p:sp>
      <p:sp>
        <p:nvSpPr>
          <p:cNvPr id="16" name="TextBox 15"/>
          <p:cNvSpPr txBox="1"/>
          <p:nvPr/>
        </p:nvSpPr>
        <p:spPr>
          <a:xfrm>
            <a:off x="187036" y="1436674"/>
            <a:ext cx="3097323" cy="1015663"/>
          </a:xfrm>
          <a:prstGeom prst="rect">
            <a:avLst/>
          </a:prstGeom>
          <a:noFill/>
        </p:spPr>
        <p:txBody>
          <a:bodyPr wrap="none" rtlCol="0">
            <a:spAutoFit/>
          </a:bodyPr>
          <a:lstStyle/>
          <a:p>
            <a:r>
              <a:rPr lang="nl-BE" sz="6000" dirty="0" smtClean="0">
                <a:solidFill>
                  <a:srgbClr val="F0F0F0"/>
                </a:solidFill>
              </a:rPr>
              <a:t>Aurealia</a:t>
            </a:r>
            <a:endParaRPr lang="nl-BE" sz="2800" dirty="0">
              <a:solidFill>
                <a:srgbClr val="F0F0F0"/>
              </a:solidFill>
            </a:endParaRPr>
          </a:p>
        </p:txBody>
      </p:sp>
    </p:spTree>
    <p:extLst>
      <p:ext uri="{BB962C8B-B14F-4D97-AF65-F5344CB8AC3E}">
        <p14:creationId xmlns:p14="http://schemas.microsoft.com/office/powerpoint/2010/main" val="243629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sp>
        <p:nvSpPr>
          <p:cNvPr id="4" name="TextBox 3"/>
          <p:cNvSpPr txBox="1"/>
          <p:nvPr/>
        </p:nvSpPr>
        <p:spPr>
          <a:xfrm>
            <a:off x="4829467" y="2644170"/>
            <a:ext cx="2533066" cy="1569660"/>
          </a:xfrm>
          <a:prstGeom prst="rect">
            <a:avLst/>
          </a:prstGeom>
          <a:noFill/>
        </p:spPr>
        <p:txBody>
          <a:bodyPr wrap="none" rtlCol="0">
            <a:spAutoFit/>
          </a:bodyPr>
          <a:lstStyle/>
          <a:p>
            <a:r>
              <a:rPr lang="nl-BE" sz="9600" b="1" smtClean="0">
                <a:solidFill>
                  <a:srgbClr val="F0F0F0"/>
                </a:solidFill>
              </a:rPr>
              <a:t>SPA</a:t>
            </a:r>
            <a:endParaRPr lang="nl-BE" sz="5400" b="1" dirty="0">
              <a:solidFill>
                <a:srgbClr val="F0F0F0"/>
              </a:solidFill>
            </a:endParaRPr>
          </a:p>
        </p:txBody>
      </p:sp>
    </p:spTree>
    <p:extLst>
      <p:ext uri="{BB962C8B-B14F-4D97-AF65-F5344CB8AC3E}">
        <p14:creationId xmlns:p14="http://schemas.microsoft.com/office/powerpoint/2010/main" val="411871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718" y="0"/>
            <a:ext cx="9698564" cy="6858000"/>
          </a:xfrm>
          <a:prstGeom prst="rect">
            <a:avLst/>
          </a:prstGeom>
        </p:spPr>
      </p:pic>
    </p:spTree>
    <p:extLst>
      <p:ext uri="{BB962C8B-B14F-4D97-AF65-F5344CB8AC3E}">
        <p14:creationId xmlns:p14="http://schemas.microsoft.com/office/powerpoint/2010/main" val="2075120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721" y="0"/>
            <a:ext cx="6734557" cy="6858000"/>
          </a:xfrm>
          <a:prstGeom prst="rect">
            <a:avLst/>
          </a:prstGeom>
        </p:spPr>
      </p:pic>
    </p:spTree>
    <p:extLst>
      <p:ext uri="{BB962C8B-B14F-4D97-AF65-F5344CB8AC3E}">
        <p14:creationId xmlns:p14="http://schemas.microsoft.com/office/powerpoint/2010/main" val="3814348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l-BE" dirty="0" smtClean="0">
                <a:solidFill>
                  <a:srgbClr val="F0F0F0"/>
                </a:solidFill>
              </a:rPr>
              <a:t>Why Meteor</a:t>
            </a:r>
            <a:endParaRPr lang="nl-BE" dirty="0">
              <a:solidFill>
                <a:srgbClr val="F0F0F0"/>
              </a:solidFill>
            </a:endParaRPr>
          </a:p>
        </p:txBody>
      </p:sp>
    </p:spTree>
    <p:extLst>
      <p:ext uri="{BB962C8B-B14F-4D97-AF65-F5344CB8AC3E}">
        <p14:creationId xmlns:p14="http://schemas.microsoft.com/office/powerpoint/2010/main" val="3608259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nl-BE" dirty="0" smtClean="0">
                <a:solidFill>
                  <a:srgbClr val="F0F0F0"/>
                </a:solidFill>
              </a:rPr>
              <a:t>Time to market</a:t>
            </a:r>
            <a:endParaRPr lang="nl-BE" dirty="0">
              <a:solidFill>
                <a:srgbClr val="F0F0F0"/>
              </a:solidFill>
            </a:endParaRPr>
          </a:p>
        </p:txBody>
      </p:sp>
    </p:spTree>
    <p:extLst>
      <p:ext uri="{BB962C8B-B14F-4D97-AF65-F5344CB8AC3E}">
        <p14:creationId xmlns:p14="http://schemas.microsoft.com/office/powerpoint/2010/main" val="2010681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003839"/>
            <a:ext cx="6674427" cy="3650078"/>
          </a:xfrm>
          <a:prstGeom prst="rect">
            <a:avLst/>
          </a:prstGeom>
        </p:spPr>
      </p:pic>
      <p:pic>
        <p:nvPicPr>
          <p:cNvPr id="5" name="Picture 4"/>
          <p:cNvPicPr>
            <a:picLocks noChangeAspect="1"/>
          </p:cNvPicPr>
          <p:nvPr/>
        </p:nvPicPr>
        <p:blipFill rotWithShape="1">
          <a:blip r:embed="rId4"/>
          <a:srcRect r="67109" b="84059"/>
          <a:stretch/>
        </p:blipFill>
        <p:spPr>
          <a:xfrm>
            <a:off x="5102020" y="4010891"/>
            <a:ext cx="6023179" cy="153265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503836"/>
            <a:ext cx="5791200" cy="3289300"/>
          </a:xfrm>
          <a:prstGeom prst="rect">
            <a:avLst/>
          </a:prstGeom>
        </p:spPr>
      </p:pic>
    </p:spTree>
    <p:extLst>
      <p:ext uri="{BB962C8B-B14F-4D97-AF65-F5344CB8AC3E}">
        <p14:creationId xmlns:p14="http://schemas.microsoft.com/office/powerpoint/2010/main" val="101934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l-BE" dirty="0" smtClean="0">
                <a:solidFill>
                  <a:srgbClr val="F0F0F0"/>
                </a:solidFill>
                <a:latin typeface="Raleway" panose="020B0003030101060003" pitchFamily="34" charset="0"/>
              </a:rPr>
              <a:t>Why Javascript?</a:t>
            </a:r>
            <a:endParaRPr lang="nl-BE" dirty="0">
              <a:solidFill>
                <a:srgbClr val="F0F0F0"/>
              </a:solidFill>
              <a:latin typeface="Raleway" panose="020B0003030101060003"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159" y="4571999"/>
            <a:ext cx="1789611" cy="1789611"/>
          </a:xfrm>
          <a:prstGeom prst="rect">
            <a:avLst/>
          </a:prstGeom>
        </p:spPr>
      </p:pic>
    </p:spTree>
    <p:extLst>
      <p:ext uri="{BB962C8B-B14F-4D97-AF65-F5344CB8AC3E}">
        <p14:creationId xmlns:p14="http://schemas.microsoft.com/office/powerpoint/2010/main" val="15959366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027" y="825381"/>
            <a:ext cx="5243946" cy="5207238"/>
          </a:xfrm>
          <a:prstGeom prst="rect">
            <a:avLst/>
          </a:prstGeom>
        </p:spPr>
      </p:pic>
    </p:spTree>
    <p:extLst>
      <p:ext uri="{BB962C8B-B14F-4D97-AF65-F5344CB8AC3E}">
        <p14:creationId xmlns:p14="http://schemas.microsoft.com/office/powerpoint/2010/main" val="2040740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000" y="1629000"/>
            <a:ext cx="3600000" cy="360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200" y="1629000"/>
            <a:ext cx="3600000" cy="3600000"/>
          </a:xfrm>
          <a:prstGeom prst="rect">
            <a:avLst/>
          </a:prstGeom>
        </p:spPr>
      </p:pic>
    </p:spTree>
    <p:extLst>
      <p:ext uri="{BB962C8B-B14F-4D97-AF65-F5344CB8AC3E}">
        <p14:creationId xmlns:p14="http://schemas.microsoft.com/office/powerpoint/2010/main" val="374779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a:bodyPr>
          <a:lstStyle/>
          <a:p>
            <a:r>
              <a:rPr lang="nl-BE" dirty="0" smtClean="0">
                <a:solidFill>
                  <a:srgbClr val="F0F0F0"/>
                </a:solidFill>
              </a:rPr>
              <a:t>Fullstack reactivity</a:t>
            </a:r>
            <a:endParaRPr lang="nl-BE" dirty="0">
              <a:solidFill>
                <a:srgbClr val="F0F0F0"/>
              </a:solidFill>
            </a:endParaRPr>
          </a:p>
        </p:txBody>
      </p:sp>
    </p:spTree>
    <p:extLst>
      <p:ext uri="{BB962C8B-B14F-4D97-AF65-F5344CB8AC3E}">
        <p14:creationId xmlns:p14="http://schemas.microsoft.com/office/powerpoint/2010/main" val="1436088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718" y="0"/>
            <a:ext cx="9698564" cy="6858000"/>
          </a:xfrm>
          <a:prstGeom prst="rect">
            <a:avLst/>
          </a:prstGeom>
        </p:spPr>
      </p:pic>
    </p:spTree>
    <p:extLst>
      <p:ext uri="{BB962C8B-B14F-4D97-AF65-F5344CB8AC3E}">
        <p14:creationId xmlns:p14="http://schemas.microsoft.com/office/powerpoint/2010/main" val="372829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73" y="1288473"/>
            <a:ext cx="4281054" cy="4281054"/>
          </a:xfrm>
          <a:prstGeom prst="rect">
            <a:avLst/>
          </a:prstGeom>
        </p:spPr>
      </p:pic>
    </p:spTree>
    <p:extLst>
      <p:ext uri="{BB962C8B-B14F-4D97-AF65-F5344CB8AC3E}">
        <p14:creationId xmlns:p14="http://schemas.microsoft.com/office/powerpoint/2010/main" val="1600962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902" y="1178023"/>
            <a:ext cx="4916196" cy="4501954"/>
          </a:xfrm>
          <a:prstGeom prst="rect">
            <a:avLst/>
          </a:prstGeom>
        </p:spPr>
      </p:pic>
    </p:spTree>
    <p:extLst>
      <p:ext uri="{BB962C8B-B14F-4D97-AF65-F5344CB8AC3E}">
        <p14:creationId xmlns:p14="http://schemas.microsoft.com/office/powerpoint/2010/main" val="2112342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1124" y="886229"/>
            <a:ext cx="5189752" cy="5085541"/>
          </a:xfrm>
          <a:prstGeom prst="rect">
            <a:avLst/>
          </a:prstGeom>
        </p:spPr>
      </p:pic>
    </p:spTree>
    <p:extLst>
      <p:ext uri="{BB962C8B-B14F-4D97-AF65-F5344CB8AC3E}">
        <p14:creationId xmlns:p14="http://schemas.microsoft.com/office/powerpoint/2010/main" val="3318403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5121" y="0"/>
            <a:ext cx="13962351" cy="6866191"/>
          </a:xfrm>
          <a:prstGeom prst="rect">
            <a:avLst/>
          </a:prstGeom>
        </p:spPr>
      </p:pic>
    </p:spTree>
    <p:extLst>
      <p:ext uri="{BB962C8B-B14F-4D97-AF65-F5344CB8AC3E}">
        <p14:creationId xmlns:p14="http://schemas.microsoft.com/office/powerpoint/2010/main" val="2567499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729029" cy="6887148"/>
          </a:xfrm>
          <a:prstGeom prst="rect">
            <a:avLst/>
          </a:prstGeom>
        </p:spPr>
      </p:pic>
    </p:spTree>
    <p:extLst>
      <p:ext uri="{BB962C8B-B14F-4D97-AF65-F5344CB8AC3E}">
        <p14:creationId xmlns:p14="http://schemas.microsoft.com/office/powerpoint/2010/main" val="287239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nl-BE" dirty="0" smtClean="0">
                <a:solidFill>
                  <a:srgbClr val="F0F0F0"/>
                </a:solidFill>
              </a:rPr>
              <a:t>How Meteor empowers you</a:t>
            </a:r>
            <a:endParaRPr lang="nl-BE" dirty="0">
              <a:solidFill>
                <a:srgbClr val="F0F0F0"/>
              </a:solidFill>
            </a:endParaRPr>
          </a:p>
        </p:txBody>
      </p:sp>
    </p:spTree>
    <p:extLst>
      <p:ext uri="{BB962C8B-B14F-4D97-AF65-F5344CB8AC3E}">
        <p14:creationId xmlns:p14="http://schemas.microsoft.com/office/powerpoint/2010/main" val="2180524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noAutofit/>
          </a:bodyPr>
          <a:lstStyle/>
          <a:p>
            <a:r>
              <a:rPr lang="nl-BE" dirty="0" smtClean="0">
                <a:solidFill>
                  <a:srgbClr val="F0F0F0"/>
                </a:solidFill>
              </a:rPr>
              <a:t>Open</a:t>
            </a:r>
            <a:endParaRPr lang="nl-BE" dirty="0">
              <a:solidFill>
                <a:srgbClr val="F0F0F0"/>
              </a:solidFill>
            </a:endParaRPr>
          </a:p>
        </p:txBody>
      </p:sp>
    </p:spTree>
    <p:extLst>
      <p:ext uri="{BB962C8B-B14F-4D97-AF65-F5344CB8AC3E}">
        <p14:creationId xmlns:p14="http://schemas.microsoft.com/office/powerpoint/2010/main" val="3373837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07" y="2047682"/>
            <a:ext cx="5277587" cy="2762636"/>
          </a:xfrm>
          <a:prstGeom prst="rect">
            <a:avLst/>
          </a:prstGeom>
        </p:spPr>
      </p:pic>
    </p:spTree>
    <p:extLst>
      <p:ext uri="{BB962C8B-B14F-4D97-AF65-F5344CB8AC3E}">
        <p14:creationId xmlns:p14="http://schemas.microsoft.com/office/powerpoint/2010/main" val="3525537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36" y="283588"/>
            <a:ext cx="10065328" cy="62908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000" y="3438000"/>
            <a:ext cx="2880000" cy="306144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3200" y="2898000"/>
            <a:ext cx="3600000" cy="3600000"/>
          </a:xfrm>
          <a:prstGeom prst="rect">
            <a:avLst/>
          </a:prstGeom>
        </p:spPr>
      </p:pic>
    </p:spTree>
    <p:extLst>
      <p:ext uri="{BB962C8B-B14F-4D97-AF65-F5344CB8AC3E}">
        <p14:creationId xmlns:p14="http://schemas.microsoft.com/office/powerpoint/2010/main" val="2382016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nl-BE" dirty="0" smtClean="0">
                <a:solidFill>
                  <a:srgbClr val="F0F0F0"/>
                </a:solidFill>
              </a:rPr>
              <a:t>Optimistic</a:t>
            </a:r>
            <a:endParaRPr lang="nl-BE" dirty="0">
              <a:solidFill>
                <a:srgbClr val="F0F0F0"/>
              </a:solidFill>
            </a:endParaRPr>
          </a:p>
        </p:txBody>
      </p:sp>
    </p:spTree>
    <p:extLst>
      <p:ext uri="{BB962C8B-B14F-4D97-AF65-F5344CB8AC3E}">
        <p14:creationId xmlns:p14="http://schemas.microsoft.com/office/powerpoint/2010/main" val="1640923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791" y="162791"/>
            <a:ext cx="6532418" cy="6532418"/>
          </a:xfrm>
          <a:prstGeom prst="rect">
            <a:avLst/>
          </a:prstGeom>
        </p:spPr>
      </p:pic>
    </p:spTree>
    <p:extLst>
      <p:ext uri="{BB962C8B-B14F-4D97-AF65-F5344CB8AC3E}">
        <p14:creationId xmlns:p14="http://schemas.microsoft.com/office/powerpoint/2010/main" val="343349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260" y="990260"/>
            <a:ext cx="4877481" cy="4877481"/>
          </a:xfrm>
          <a:prstGeom prst="rect">
            <a:avLst/>
          </a:prstGeom>
        </p:spPr>
      </p:pic>
    </p:spTree>
    <p:extLst>
      <p:ext uri="{BB962C8B-B14F-4D97-AF65-F5344CB8AC3E}">
        <p14:creationId xmlns:p14="http://schemas.microsoft.com/office/powerpoint/2010/main" val="1212565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973" y="1097973"/>
            <a:ext cx="4662054" cy="4662054"/>
          </a:xfrm>
          <a:prstGeom prst="rect">
            <a:avLst/>
          </a:prstGeom>
        </p:spPr>
      </p:pic>
    </p:spTree>
    <p:extLst>
      <p:ext uri="{BB962C8B-B14F-4D97-AF65-F5344CB8AC3E}">
        <p14:creationId xmlns:p14="http://schemas.microsoft.com/office/powerpoint/2010/main" val="556700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259" y="990259"/>
            <a:ext cx="4877481" cy="4877481"/>
          </a:xfrm>
          <a:prstGeom prst="rect">
            <a:avLst/>
          </a:prstGeom>
        </p:spPr>
      </p:pic>
    </p:spTree>
    <p:extLst>
      <p:ext uri="{BB962C8B-B14F-4D97-AF65-F5344CB8AC3E}">
        <p14:creationId xmlns:p14="http://schemas.microsoft.com/office/powerpoint/2010/main" val="4062228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752725"/>
            <a:ext cx="5715000" cy="1352550"/>
          </a:xfrm>
          <a:prstGeom prst="rect">
            <a:avLst/>
          </a:prstGeom>
        </p:spPr>
      </p:pic>
    </p:spTree>
    <p:extLst>
      <p:ext uri="{BB962C8B-B14F-4D97-AF65-F5344CB8AC3E}">
        <p14:creationId xmlns:p14="http://schemas.microsoft.com/office/powerpoint/2010/main" val="27807766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635" y="2063920"/>
            <a:ext cx="10058400" cy="2703195"/>
          </a:xfrm>
          <a:prstGeom prst="rect">
            <a:avLst/>
          </a:prstGeom>
        </p:spPr>
      </p:pic>
    </p:spTree>
    <p:extLst>
      <p:ext uri="{BB962C8B-B14F-4D97-AF65-F5344CB8AC3E}">
        <p14:creationId xmlns:p14="http://schemas.microsoft.com/office/powerpoint/2010/main" val="2619948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778" y="355984"/>
            <a:ext cx="5244444" cy="6146032"/>
          </a:xfrm>
          <a:prstGeom prst="rect">
            <a:avLst/>
          </a:prstGeom>
        </p:spPr>
      </p:pic>
    </p:spTree>
    <p:extLst>
      <p:ext uri="{BB962C8B-B14F-4D97-AF65-F5344CB8AC3E}">
        <p14:creationId xmlns:p14="http://schemas.microsoft.com/office/powerpoint/2010/main" val="419699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3" y="278194"/>
            <a:ext cx="5376000" cy="25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2877" y="322797"/>
            <a:ext cx="2431459" cy="252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8679" y="3419655"/>
            <a:ext cx="2525727" cy="25200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0168" y="3419655"/>
            <a:ext cx="2751092" cy="2520000"/>
          </a:xfrm>
          <a:prstGeom prst="rect">
            <a:avLst/>
          </a:prstGeom>
        </p:spPr>
      </p:pic>
    </p:spTree>
    <p:extLst>
      <p:ext uri="{BB962C8B-B14F-4D97-AF65-F5344CB8AC3E}">
        <p14:creationId xmlns:p14="http://schemas.microsoft.com/office/powerpoint/2010/main" val="3333149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l-BE" dirty="0" smtClean="0">
                <a:solidFill>
                  <a:srgbClr val="F0F0F0"/>
                </a:solidFill>
              </a:rPr>
              <a:t>What Meteor does!</a:t>
            </a:r>
            <a:endParaRPr lang="nl-BE" dirty="0">
              <a:solidFill>
                <a:srgbClr val="F0F0F0"/>
              </a:solidFill>
            </a:endParaRPr>
          </a:p>
        </p:txBody>
      </p:sp>
      <p:sp>
        <p:nvSpPr>
          <p:cNvPr id="3" name="Subtitle 2"/>
          <p:cNvSpPr>
            <a:spLocks noGrp="1"/>
          </p:cNvSpPr>
          <p:nvPr>
            <p:ph type="subTitle" idx="4294967295"/>
          </p:nvPr>
        </p:nvSpPr>
        <p:spPr>
          <a:xfrm>
            <a:off x="1524000" y="3602038"/>
            <a:ext cx="9144000" cy="1655762"/>
          </a:xfrm>
        </p:spPr>
        <p:txBody>
          <a:bodyPr/>
          <a:lstStyle/>
          <a:p>
            <a:endParaRPr lang="nl-BE" dirty="0"/>
          </a:p>
        </p:txBody>
      </p:sp>
    </p:spTree>
    <p:extLst>
      <p:ext uri="{BB962C8B-B14F-4D97-AF65-F5344CB8AC3E}">
        <p14:creationId xmlns:p14="http://schemas.microsoft.com/office/powerpoint/2010/main" val="1778777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12240000" cy="7286632"/>
          </a:xfrm>
          <a:prstGeom prst="rect">
            <a:avLst/>
          </a:prstGeom>
        </p:spPr>
      </p:pic>
    </p:spTree>
    <p:extLst>
      <p:ext uri="{BB962C8B-B14F-4D97-AF65-F5344CB8AC3E}">
        <p14:creationId xmlns:p14="http://schemas.microsoft.com/office/powerpoint/2010/main" val="237154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607110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40000" cy="7285715"/>
          </a:xfrm>
        </p:spPr>
      </p:pic>
    </p:spTree>
    <p:extLst>
      <p:ext uri="{BB962C8B-B14F-4D97-AF65-F5344CB8AC3E}">
        <p14:creationId xmlns:p14="http://schemas.microsoft.com/office/powerpoint/2010/main" val="611425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13307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6625"/>
          </a:xfrm>
          <a:prstGeom prst="rect">
            <a:avLst/>
          </a:prstGeom>
        </p:spPr>
      </p:pic>
    </p:spTree>
    <p:extLst>
      <p:ext uri="{BB962C8B-B14F-4D97-AF65-F5344CB8AC3E}">
        <p14:creationId xmlns:p14="http://schemas.microsoft.com/office/powerpoint/2010/main" val="257587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444913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278953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2785155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6625"/>
          </a:xfrm>
          <a:prstGeom prst="rect">
            <a:avLst/>
          </a:prstGeom>
        </p:spPr>
      </p:pic>
    </p:spTree>
    <p:extLst>
      <p:ext uri="{BB962C8B-B14F-4D97-AF65-F5344CB8AC3E}">
        <p14:creationId xmlns:p14="http://schemas.microsoft.com/office/powerpoint/2010/main" val="417776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000" y="1629000"/>
            <a:ext cx="3600000" cy="3600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200" y="1629000"/>
            <a:ext cx="3600000" cy="3600000"/>
          </a:xfrm>
          <a:prstGeom prst="rect">
            <a:avLst/>
          </a:prstGeom>
        </p:spPr>
      </p:pic>
    </p:spTree>
    <p:extLst>
      <p:ext uri="{BB962C8B-B14F-4D97-AF65-F5344CB8AC3E}">
        <p14:creationId xmlns:p14="http://schemas.microsoft.com/office/powerpoint/2010/main" val="21621836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1909375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0000" cy="7285713"/>
          </a:xfrm>
          <a:prstGeom prst="rect">
            <a:avLst/>
          </a:prstGeom>
        </p:spPr>
      </p:pic>
    </p:spTree>
    <p:extLst>
      <p:ext uri="{BB962C8B-B14F-4D97-AF65-F5344CB8AC3E}">
        <p14:creationId xmlns:p14="http://schemas.microsoft.com/office/powerpoint/2010/main" val="7842432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88EE8"/>
        </a:solidFill>
        <a:effectLst/>
      </p:bgPr>
    </p:bg>
    <p:spTree>
      <p:nvGrpSpPr>
        <p:cNvPr id="1" name=""/>
        <p:cNvGrpSpPr/>
        <p:nvPr/>
      </p:nvGrpSpPr>
      <p:grpSpPr>
        <a:xfrm>
          <a:off x="0" y="0"/>
          <a:ext cx="0" cy="0"/>
          <a:chOff x="0" y="0"/>
          <a:chExt cx="0" cy="0"/>
        </a:xfrm>
      </p:grpSpPr>
      <p:sp>
        <p:nvSpPr>
          <p:cNvPr id="5" name="Content Placeholder 3"/>
          <p:cNvSpPr txBox="1">
            <a:spLocks/>
          </p:cNvSpPr>
          <p:nvPr/>
        </p:nvSpPr>
        <p:spPr>
          <a:xfrm>
            <a:off x="6107290" y="1600201"/>
            <a:ext cx="5497689"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F0F0F0"/>
                </a:solidFill>
              </a:rPr>
              <a:t>On the web</a:t>
            </a:r>
          </a:p>
          <a:p>
            <a:pPr marL="457200" lvl="1" indent="0">
              <a:buNone/>
            </a:pPr>
            <a:r>
              <a:rPr lang="en-US" dirty="0" smtClean="0">
                <a:solidFill>
                  <a:srgbClr val="F0F0F0"/>
                </a:solidFill>
              </a:rPr>
              <a:t>www.involved-it.be</a:t>
            </a:r>
          </a:p>
          <a:p>
            <a:pPr marL="457200" lvl="1" indent="0">
              <a:buNone/>
            </a:pPr>
            <a:r>
              <a:rPr lang="en-US" dirty="0" smtClean="0">
                <a:solidFill>
                  <a:srgbClr val="F0F0F0"/>
                </a:solidFill>
              </a:rPr>
              <a:t>twitter.com/</a:t>
            </a:r>
            <a:r>
              <a:rPr lang="en-US" dirty="0" err="1" smtClean="0">
                <a:solidFill>
                  <a:srgbClr val="F0F0F0"/>
                </a:solidFill>
              </a:rPr>
              <a:t>involved_it</a:t>
            </a:r>
            <a:endParaRPr lang="en-US" dirty="0" smtClean="0">
              <a:solidFill>
                <a:srgbClr val="F0F0F0"/>
              </a:solidFill>
            </a:endParaRPr>
          </a:p>
          <a:p>
            <a:pPr marL="457200" lvl="1" indent="0">
              <a:buNone/>
            </a:pPr>
            <a:r>
              <a:rPr lang="en-US" dirty="0" smtClean="0">
                <a:solidFill>
                  <a:srgbClr val="F0F0F0"/>
                </a:solidFill>
              </a:rPr>
              <a:t>linkedin.com/involved</a:t>
            </a:r>
            <a:endParaRPr lang="en-US" dirty="0">
              <a:solidFill>
                <a:srgbClr val="F0F0F0"/>
              </a:solidFill>
            </a:endParaRPr>
          </a:p>
        </p:txBody>
      </p:sp>
      <p:sp>
        <p:nvSpPr>
          <p:cNvPr id="7" name="Content Placeholder 2"/>
          <p:cNvSpPr>
            <a:spLocks noGrp="1"/>
          </p:cNvSpPr>
          <p:nvPr>
            <p:ph idx="1"/>
          </p:nvPr>
        </p:nvSpPr>
        <p:spPr>
          <a:xfrm>
            <a:off x="609601" y="1600201"/>
            <a:ext cx="6061363" cy="4525963"/>
          </a:xfrm>
        </p:spPr>
        <p:txBody>
          <a:bodyPr/>
          <a:lstStyle/>
          <a:p>
            <a:r>
              <a:rPr lang="en-US" dirty="0">
                <a:solidFill>
                  <a:srgbClr val="F0F0F0"/>
                </a:solidFill>
              </a:rPr>
              <a:t>E-mail</a:t>
            </a:r>
          </a:p>
          <a:p>
            <a:pPr marL="457200" lvl="1" indent="0">
              <a:buNone/>
            </a:pPr>
            <a:r>
              <a:rPr lang="en-US" dirty="0">
                <a:solidFill>
                  <a:srgbClr val="F0F0F0"/>
                </a:solidFill>
              </a:rPr>
              <a:t>You can contact us at</a:t>
            </a:r>
          </a:p>
          <a:p>
            <a:pPr marL="457200" lvl="1" indent="0">
              <a:buNone/>
            </a:pPr>
            <a:r>
              <a:rPr lang="en-US" dirty="0">
                <a:solidFill>
                  <a:srgbClr val="F0F0F0"/>
                </a:solidFill>
              </a:rPr>
              <a:t>post@involved-it.be</a:t>
            </a:r>
          </a:p>
          <a:p>
            <a:pPr marL="457200" lvl="1" indent="0">
              <a:buNone/>
            </a:pPr>
            <a:r>
              <a:rPr lang="en-US" dirty="0">
                <a:solidFill>
                  <a:srgbClr val="F0F0F0"/>
                </a:solidFill>
              </a:rPr>
              <a:t>Or me directly at</a:t>
            </a:r>
          </a:p>
          <a:p>
            <a:pPr marL="457200" lvl="1" indent="0">
              <a:buNone/>
            </a:pPr>
            <a:r>
              <a:rPr lang="en-US" dirty="0" smtClean="0">
                <a:solidFill>
                  <a:srgbClr val="F0F0F0"/>
                </a:solidFill>
              </a:rPr>
              <a:t>robin.vercammen@involved-it.be</a:t>
            </a:r>
            <a:endParaRPr lang="en-US" dirty="0">
              <a:solidFill>
                <a:srgbClr val="F0F0F0"/>
              </a:solidFill>
            </a:endParaRPr>
          </a:p>
          <a:p>
            <a:pPr lvl="1"/>
            <a:endParaRPr lang="en-US" dirty="0">
              <a:solidFill>
                <a:srgbClr val="F0F0F0"/>
              </a:solidFill>
            </a:endParaRPr>
          </a:p>
          <a:p>
            <a:r>
              <a:rPr lang="en-US" dirty="0">
                <a:solidFill>
                  <a:srgbClr val="F0F0F0"/>
                </a:solidFill>
              </a:rPr>
              <a:t>Our address</a:t>
            </a:r>
          </a:p>
          <a:p>
            <a:pPr marL="457200" lvl="1" indent="0">
              <a:buNone/>
            </a:pPr>
            <a:r>
              <a:rPr lang="en-US" dirty="0" err="1">
                <a:solidFill>
                  <a:srgbClr val="F0F0F0"/>
                </a:solidFill>
              </a:rPr>
              <a:t>Veldkant</a:t>
            </a:r>
            <a:r>
              <a:rPr lang="en-US" dirty="0">
                <a:solidFill>
                  <a:srgbClr val="F0F0F0"/>
                </a:solidFill>
              </a:rPr>
              <a:t> 33a </a:t>
            </a:r>
          </a:p>
          <a:p>
            <a:pPr marL="457200" lvl="1" indent="0">
              <a:buNone/>
            </a:pPr>
            <a:r>
              <a:rPr lang="en-US" dirty="0">
                <a:solidFill>
                  <a:srgbClr val="F0F0F0"/>
                </a:solidFill>
              </a:rPr>
              <a:t>2550 Kontich</a:t>
            </a:r>
          </a:p>
        </p:txBody>
      </p:sp>
      <p:sp>
        <p:nvSpPr>
          <p:cNvPr id="8" name="Title 1"/>
          <p:cNvSpPr>
            <a:spLocks noGrp="1"/>
          </p:cNvSpPr>
          <p:nvPr>
            <p:ph type="title"/>
          </p:nvPr>
        </p:nvSpPr>
        <p:spPr>
          <a:xfrm>
            <a:off x="609600" y="274638"/>
            <a:ext cx="10972800" cy="1143000"/>
          </a:xfrm>
        </p:spPr>
        <p:txBody>
          <a:bodyPr/>
          <a:lstStyle/>
          <a:p>
            <a:r>
              <a:rPr lang="en-US" dirty="0">
                <a:solidFill>
                  <a:srgbClr val="F0F0F0"/>
                </a:solidFill>
              </a:rPr>
              <a:t>Send us a message</a:t>
            </a:r>
          </a:p>
        </p:txBody>
      </p:sp>
      <p:sp>
        <p:nvSpPr>
          <p:cNvPr id="9" name="Rectangle 8"/>
          <p:cNvSpPr/>
          <p:nvPr/>
        </p:nvSpPr>
        <p:spPr>
          <a:xfrm>
            <a:off x="0" y="6452755"/>
            <a:ext cx="12192000" cy="4052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9" descr="involved logo blu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6557117"/>
            <a:ext cx="1073150" cy="214630"/>
          </a:xfrm>
          <a:prstGeom prst="rect">
            <a:avLst/>
          </a:prstGeom>
        </p:spPr>
      </p:pic>
      <p:sp>
        <p:nvSpPr>
          <p:cNvPr id="13" name="TextBox 12"/>
          <p:cNvSpPr txBox="1"/>
          <p:nvPr/>
        </p:nvSpPr>
        <p:spPr>
          <a:xfrm>
            <a:off x="1517650" y="6621719"/>
            <a:ext cx="2215671" cy="215444"/>
          </a:xfrm>
          <a:prstGeom prst="rect">
            <a:avLst/>
          </a:prstGeom>
          <a:noFill/>
        </p:spPr>
        <p:txBody>
          <a:bodyPr wrap="none" rtlCol="0">
            <a:spAutoFit/>
          </a:bodyPr>
          <a:lstStyle/>
          <a:p>
            <a:r>
              <a:rPr lang="en-US" sz="800" dirty="0">
                <a:solidFill>
                  <a:srgbClr val="414850"/>
                </a:solidFill>
                <a:cs typeface="Proxima Nova Semibold"/>
              </a:rPr>
              <a:t>User-Centered Software Design &amp; Delivery</a:t>
            </a:r>
          </a:p>
        </p:txBody>
      </p:sp>
    </p:spTree>
    <p:extLst>
      <p:ext uri="{BB962C8B-B14F-4D97-AF65-F5344CB8AC3E}">
        <p14:creationId xmlns:p14="http://schemas.microsoft.com/office/powerpoint/2010/main" val="2583596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is-IS" sz="16600" dirty="0">
                <a:solidFill>
                  <a:srgbClr val="F0F0F0"/>
                </a:solidFill>
              </a:rPr>
              <a:t>2,261,645</a:t>
            </a:r>
            <a:endParaRPr lang="nl-BE" sz="16600" dirty="0">
              <a:solidFill>
                <a:srgbClr val="F0F0F0"/>
              </a:solidFill>
            </a:endParaRPr>
          </a:p>
        </p:txBody>
      </p:sp>
    </p:spTree>
    <p:extLst>
      <p:ext uri="{BB962C8B-B14F-4D97-AF65-F5344CB8AC3E}">
        <p14:creationId xmlns:p14="http://schemas.microsoft.com/office/powerpoint/2010/main" val="1573039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nl-BE" sz="16600" dirty="0" smtClean="0">
                <a:solidFill>
                  <a:srgbClr val="F0F0F0"/>
                </a:solidFill>
              </a:rPr>
              <a:t>1.100.350</a:t>
            </a:r>
            <a:endParaRPr lang="nl-BE" sz="16600" dirty="0">
              <a:solidFill>
                <a:srgbClr val="F0F0F0"/>
              </a:solidFill>
            </a:endParaRPr>
          </a:p>
        </p:txBody>
      </p:sp>
    </p:spTree>
    <p:extLst>
      <p:ext uri="{BB962C8B-B14F-4D97-AF65-F5344CB8AC3E}">
        <p14:creationId xmlns:p14="http://schemas.microsoft.com/office/powerpoint/2010/main" val="3605458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995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06" y="2047682"/>
            <a:ext cx="5277587" cy="2762636"/>
          </a:xfrm>
          <a:prstGeom prst="rect">
            <a:avLst/>
          </a:prstGeom>
        </p:spPr>
      </p:pic>
    </p:spTree>
    <p:extLst>
      <p:ext uri="{BB962C8B-B14F-4D97-AF65-F5344CB8AC3E}">
        <p14:creationId xmlns:p14="http://schemas.microsoft.com/office/powerpoint/2010/main" val="2305245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0B20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036" y="2453553"/>
            <a:ext cx="1800000" cy="180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4616" y="2377062"/>
            <a:ext cx="1800000" cy="195298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6152" y="2436699"/>
            <a:ext cx="1800000" cy="18337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400" y="2470132"/>
            <a:ext cx="1800000" cy="176684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8268" y="2455235"/>
            <a:ext cx="1800000" cy="179663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0384" y="2450553"/>
            <a:ext cx="1800000" cy="1806001"/>
          </a:xfrm>
          <a:prstGeom prst="rect">
            <a:avLst/>
          </a:prstGeom>
        </p:spPr>
      </p:pic>
    </p:spTree>
    <p:extLst>
      <p:ext uri="{BB962C8B-B14F-4D97-AF65-F5344CB8AC3E}">
        <p14:creationId xmlns:p14="http://schemas.microsoft.com/office/powerpoint/2010/main" val="3355362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aleway">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TotalTime>
  <Words>3534</Words>
  <Application>Microsoft Macintosh PowerPoint</Application>
  <PresentationFormat>Widescreen</PresentationFormat>
  <Paragraphs>179</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Proxima Nova Semibold</vt:lpstr>
      <vt:lpstr>Raleway</vt:lpstr>
      <vt:lpstr>Office Theme</vt:lpstr>
      <vt:lpstr>PowerPoint Presentation</vt:lpstr>
      <vt:lpstr>Why Javascript?</vt:lpstr>
      <vt:lpstr>Open</vt:lpstr>
      <vt:lpstr>PowerPoint Presentation</vt:lpstr>
      <vt:lpstr>PowerPoint Presentation</vt:lpstr>
      <vt:lpstr>2,261,645</vt:lpstr>
      <vt:lpstr>1.100.350</vt:lpstr>
      <vt:lpstr>PowerPoint Presentation</vt:lpstr>
      <vt:lpstr>PowerPoint Presentation</vt:lpstr>
      <vt:lpstr>PowerPoint Presentation</vt:lpstr>
      <vt:lpstr>PowerPoint Presentation</vt:lpstr>
      <vt:lpstr>Rise of the Frameworks</vt:lpstr>
      <vt:lpstr>PowerPoint Presentation</vt:lpstr>
      <vt:lpstr>PowerPoint Presentation</vt:lpstr>
      <vt:lpstr>PowerPoint Presentation</vt:lpstr>
      <vt:lpstr>PowerPoint Presentation</vt:lpstr>
      <vt:lpstr>Why Meteor</vt:lpstr>
      <vt:lpstr>Time to market</vt:lpstr>
      <vt:lpstr>PowerPoint Presentation</vt:lpstr>
      <vt:lpstr>PowerPoint Presentation</vt:lpstr>
      <vt:lpstr>PowerPoint Presentation</vt:lpstr>
      <vt:lpstr>Fullstack reactivity</vt:lpstr>
      <vt:lpstr>PowerPoint Presentation</vt:lpstr>
      <vt:lpstr>PowerPoint Presentation</vt:lpstr>
      <vt:lpstr>PowerPoint Presentation</vt:lpstr>
      <vt:lpstr>PowerPoint Presentation</vt:lpstr>
      <vt:lpstr>PowerPoint Presentation</vt:lpstr>
      <vt:lpstr>PowerPoint Presentation</vt:lpstr>
      <vt:lpstr>How Meteor empowers you</vt:lpstr>
      <vt:lpstr>PowerPoint Presentation</vt:lpstr>
      <vt:lpstr>PowerPoint Presentation</vt:lpstr>
      <vt:lpstr>Optimistic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Meteor does!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 us a message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Waarom meteor of javascript framework</dc:title>
  <dc:creator>Robin Vercammen</dc:creator>
  <cp:lastModifiedBy>Robin Vercammen</cp:lastModifiedBy>
  <cp:revision>135</cp:revision>
  <cp:lastPrinted>2016-09-18T09:37:05Z</cp:lastPrinted>
  <dcterms:created xsi:type="dcterms:W3CDTF">2016-04-10T09:27:42Z</dcterms:created>
  <dcterms:modified xsi:type="dcterms:W3CDTF">2016-09-18T09:37:33Z</dcterms:modified>
</cp:coreProperties>
</file>